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4"/>
  </p:sldMasterIdLst>
  <p:notesMasterIdLst>
    <p:notesMasterId r:id="rId33"/>
  </p:notesMasterIdLst>
  <p:handoutMasterIdLst>
    <p:handoutMasterId r:id="rId34"/>
  </p:handoutMasterIdLst>
  <p:sldIdLst>
    <p:sldId id="1251" r:id="rId5"/>
    <p:sldId id="1248" r:id="rId6"/>
    <p:sldId id="1263" r:id="rId7"/>
    <p:sldId id="1264" r:id="rId8"/>
    <p:sldId id="1249" r:id="rId9"/>
    <p:sldId id="1137" r:id="rId10"/>
    <p:sldId id="1217" r:id="rId11"/>
    <p:sldId id="1250" r:id="rId12"/>
    <p:sldId id="1219" r:id="rId13"/>
    <p:sldId id="1202" r:id="rId14"/>
    <p:sldId id="1207" r:id="rId15"/>
    <p:sldId id="1257" r:id="rId16"/>
    <p:sldId id="1252" r:id="rId17"/>
    <p:sldId id="1243" r:id="rId18"/>
    <p:sldId id="1159" r:id="rId19"/>
    <p:sldId id="1222" r:id="rId20"/>
    <p:sldId id="1140" r:id="rId21"/>
    <p:sldId id="1258" r:id="rId22"/>
    <p:sldId id="1204" r:id="rId23"/>
    <p:sldId id="1253" r:id="rId24"/>
    <p:sldId id="1254" r:id="rId25"/>
    <p:sldId id="1260" r:id="rId26"/>
    <p:sldId id="1259" r:id="rId27"/>
    <p:sldId id="1234" r:id="rId28"/>
    <p:sldId id="1236" r:id="rId29"/>
    <p:sldId id="1262" r:id="rId30"/>
    <p:sldId id="1237" r:id="rId31"/>
    <p:sldId id="1210" r:id="rId32"/>
  </p:sldIdLst>
  <p:sldSz cx="9144000" cy="6858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2F5C5F-0B06-72CC-69C0-10C4F6122415}" name="Mirna Pilar Suarez Hermosilla" initials="MS" userId="S::mirna.suarez@sii.cl::7d212f6b-d563-478c-9e7b-4fc828e49cc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a Solange Cubillos Ravest" initials="PSCR" lastIdx="1" clrIdx="0">
    <p:extLst>
      <p:ext uri="{19B8F6BF-5375-455C-9EA6-DF929625EA0E}">
        <p15:presenceInfo xmlns:p15="http://schemas.microsoft.com/office/powerpoint/2012/main" userId="S-1-5-21-1009423359-3612829162-352075641-40365" providerId="AD"/>
      </p:ext>
    </p:extLst>
  </p:cmAuthor>
  <p:cmAuthor id="2" name="Felipe Andres Castro De Jong" initials="FACDJ" lastIdx="1" clrIdx="1">
    <p:extLst>
      <p:ext uri="{19B8F6BF-5375-455C-9EA6-DF929625EA0E}">
        <p15:presenceInfo xmlns:p15="http://schemas.microsoft.com/office/powerpoint/2012/main" userId="S::felipe.castro@sii.cl::a535f438-ce7f-42e7-86c4-93b25970724b" providerId="AD"/>
      </p:ext>
    </p:extLst>
  </p:cmAuthor>
  <p:cmAuthor id="3" name="eric rojas valdivia" initials="erv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011C72"/>
    <a:srgbClr val="00BCFF"/>
    <a:srgbClr val="D2D6DC"/>
    <a:srgbClr val="F2F5F7"/>
    <a:srgbClr val="DF2A33"/>
    <a:srgbClr val="1979C9"/>
    <a:srgbClr val="397CD0"/>
    <a:srgbClr val="647FA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200"/>
            </a:lvl1pPr>
          </a:lstStyle>
          <a:p>
            <a:fld id="{37B3D24F-65A3-4E6F-A34F-0202E6968B01}" type="datetimeFigureOut">
              <a:rPr lang="es-CL" smtClean="0"/>
              <a:t>01-04-2026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200"/>
            </a:lvl1pPr>
          </a:lstStyle>
          <a:p>
            <a:fld id="{DC4C7104-9359-4FFB-AAF0-7E106E436C6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6456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18:13:55.6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0 168,'0'0'936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18:13:55.6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0 168,'0'0'936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3T15:29:35.51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0 168,'0'0'936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200"/>
            </a:lvl1pPr>
          </a:lstStyle>
          <a:p>
            <a:fld id="{66E77CE6-FE10-4D99-98BB-1DB97F5C474A}" type="datetimeFigureOut">
              <a:rPr lang="es-CL" smtClean="0"/>
              <a:t>01-04-2026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200"/>
            </a:lvl1pPr>
          </a:lstStyle>
          <a:p>
            <a:fld id="{DF04D1A5-22BB-43DA-8428-7EC42149257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7680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4D1A5-22BB-43DA-8428-7EC42149257B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03013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63630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48FD1-E7DA-4739-E068-736725F46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ECE4586-52ED-ED97-D341-6E8D07B1E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42E0B97-B4E1-052A-6C3F-BA3BDB5D4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EE7ABB-8B21-9AF2-79BD-C91B79B702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4D1A5-22BB-43DA-8428-7EC42149257B}" type="slidenum">
              <a:rPr lang="es-CL" smtClean="0"/>
              <a:t>28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7337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83A09-3793-7C2C-56B9-AEAA2CF57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D522C28-89DC-D201-46B6-6D9A9FE40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C3BF434-6CB7-C9BE-EAAB-0C4DCC0F0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501851-6ADC-3A68-F001-72C1384F67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4D1A5-22BB-43DA-8428-7EC42149257B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7764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28373-76B1-02C5-0A23-128E9FCCC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805D5EE-D544-8902-A26D-CD57C0D03F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973E88E-7E17-482B-F007-4C3FCA3F1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D9139B1-067F-1352-31D5-2D188A3D32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4D1A5-22BB-43DA-8428-7EC42149257B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91932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4D1A5-22BB-43DA-8428-7EC42149257B}" type="slidenum">
              <a:rPr lang="es-CL" smtClean="0"/>
              <a:t>16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32637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295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9592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6200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1729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9685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14651856-D91A-7AB8-BB13-E38948FCAF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27" r="827"/>
          <a:stretch>
            <a:fillRect/>
          </a:stretch>
        </p:blipFill>
        <p:spPr>
          <a:xfrm>
            <a:off x="0" y="6563572"/>
            <a:ext cx="9144000" cy="29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6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60FF9D0-5D69-40E1-8063-CBE0D6856042}" type="datetime1">
              <a:rPr lang="es-CL" smtClean="0"/>
              <a:t>01-04-2026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03EE764-2D7F-4FE1-ADC4-47742C1F2A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7319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19AB39-6D17-4BDD-B217-612B099F1A1A}" type="datetime1">
              <a:rPr lang="es-CL" smtClean="0"/>
              <a:t>01-04-2026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03EE764-2D7F-4FE1-ADC4-47742C1F2A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8702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CAFFD58-925C-4271-84DB-CB967765AD51}" type="datetime1">
              <a:rPr lang="es-CL" smtClean="0"/>
              <a:t>01-04-2026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03EE764-2D7F-4FE1-ADC4-47742C1F2A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054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gradFill>
          <a:gsLst>
            <a:gs pos="0">
              <a:srgbClr val="397CD0"/>
            </a:gs>
            <a:gs pos="100000">
              <a:srgbClr val="005E9F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4E354925-EB4F-4049-173B-0FF58DE099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9592" y="249869"/>
            <a:ext cx="790575" cy="28575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F8234F75-7D96-146A-7539-A8DFC47828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50" r="550"/>
          <a:stretch/>
        </p:blipFill>
        <p:spPr>
          <a:xfrm>
            <a:off x="0" y="6565222"/>
            <a:ext cx="9144000" cy="2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1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2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gradFill>
          <a:gsLst>
            <a:gs pos="0">
              <a:srgbClr val="B6C7D2"/>
            </a:gs>
            <a:gs pos="100000">
              <a:srgbClr val="647FA0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F8234F75-7D96-146A-7539-A8DFC47828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0" r="550"/>
          <a:stretch/>
        </p:blipFill>
        <p:spPr>
          <a:xfrm>
            <a:off x="0" y="6565222"/>
            <a:ext cx="9144000" cy="292778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49787CB6-C6D1-91A4-B592-7E2CFDEEE0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7885" y="197510"/>
            <a:ext cx="1504099" cy="33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6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27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>
          <a:blip r:embed="rId2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24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25FE03D-22FA-453B-840F-08692916C768}" type="datetime1">
              <a:rPr lang="es-CL" smtClean="0"/>
              <a:t>01-04-2026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03EE764-2D7F-4FE1-ADC4-47742C1F2A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175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82D53A2-0C8D-48E1-91FE-ACE638FAD48B}" type="datetime1">
              <a:rPr lang="es-CL" smtClean="0"/>
              <a:t>01-04-2026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03EE764-2D7F-4FE1-ADC4-47742C1F2A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3040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19B7282-A144-441F-B192-98E1A0F291AA}" type="datetime1">
              <a:rPr lang="es-CL" smtClean="0"/>
              <a:t>01-04-2026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03EE764-2D7F-4FE1-ADC4-47742C1F2A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2286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99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svg"/><Relationship Id="rId5" Type="http://schemas.openxmlformats.org/officeDocument/2006/relationships/image" Target="../media/image12.png"/><Relationship Id="rId4" Type="http://schemas.openxmlformats.org/officeDocument/2006/relationships/image" Target="../media/image4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3.svg"/><Relationship Id="rId7" Type="http://schemas.openxmlformats.org/officeDocument/2006/relationships/image" Target="../media/image5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3.svg"/><Relationship Id="rId7" Type="http://schemas.openxmlformats.org/officeDocument/2006/relationships/image" Target="../media/image6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11" Type="http://schemas.openxmlformats.org/officeDocument/2006/relationships/image" Target="../media/image66.svg"/><Relationship Id="rId5" Type="http://schemas.openxmlformats.org/officeDocument/2006/relationships/image" Target="../media/image60.sv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9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9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8.jpeg"/><Relationship Id="rId7" Type="http://schemas.openxmlformats.org/officeDocument/2006/relationships/image" Target="../media/image32.sv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4.jpeg"/><Relationship Id="rId7" Type="http://schemas.openxmlformats.org/officeDocument/2006/relationships/image" Target="../media/image36.sv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35.svg"/><Relationship Id="rId4" Type="http://schemas.openxmlformats.org/officeDocument/2006/relationships/image" Target="../media/image31.pn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23.svg"/><Relationship Id="rId5" Type="http://schemas.openxmlformats.org/officeDocument/2006/relationships/image" Target="../media/image39.png"/><Relationship Id="rId10" Type="http://schemas.openxmlformats.org/officeDocument/2006/relationships/image" Target="../media/image2.png"/><Relationship Id="rId4" Type="http://schemas.openxmlformats.org/officeDocument/2006/relationships/image" Target="../media/image38.sv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F9EC7541-29A3-C13A-EA03-04E16DB23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9764" y="601351"/>
            <a:ext cx="2504472" cy="812443"/>
          </a:xfrm>
          <a:prstGeom prst="rect">
            <a:avLst/>
          </a:prstGeom>
        </p:spPr>
      </p:pic>
      <p:pic>
        <p:nvPicPr>
          <p:cNvPr id="5" name="Imagen 4" descr="Personas posando por un foto&#10;&#10;El contenido generado por IA puede ser incorrecto.">
            <a:extLst>
              <a:ext uri="{FF2B5EF4-FFF2-40B4-BE49-F238E27FC236}">
                <a16:creationId xmlns:a16="http://schemas.microsoft.com/office/drawing/2014/main" id="{0753D76F-892A-FC9F-CC85-AE7EC1C1B9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103" y="2327514"/>
            <a:ext cx="4921794" cy="4237707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A87F343A-66AE-2104-74E9-6DBFA4359928}"/>
              </a:ext>
            </a:extLst>
          </p:cNvPr>
          <p:cNvGrpSpPr/>
          <p:nvPr/>
        </p:nvGrpSpPr>
        <p:grpSpPr>
          <a:xfrm>
            <a:off x="3220332" y="1796315"/>
            <a:ext cx="2703336" cy="402137"/>
            <a:chOff x="2341273" y="5815346"/>
            <a:chExt cx="4457879" cy="663136"/>
          </a:xfrm>
          <a:solidFill>
            <a:schemeClr val="bg1"/>
          </a:solidFill>
        </p:grpSpPr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FA5D3A0D-48D9-4586-54B1-D26D53D05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1273" y="5884164"/>
              <a:ext cx="2436586" cy="540000"/>
            </a:xfrm>
            <a:prstGeom prst="rect">
              <a:avLst/>
            </a:prstGeom>
          </p:spPr>
        </p:pic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753C43A1-286B-748A-D557-58368569E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215426" y="5815346"/>
              <a:ext cx="1583726" cy="663136"/>
            </a:xfrm>
            <a:prstGeom prst="rect">
              <a:avLst/>
            </a:prstGeom>
          </p:spPr>
        </p:pic>
      </p:grp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6A3EA05-DEAF-3D36-8654-51D9F35D9973}"/>
              </a:ext>
            </a:extLst>
          </p:cNvPr>
          <p:cNvCxnSpPr>
            <a:cxnSpLocks/>
          </p:cNvCxnSpPr>
          <p:nvPr/>
        </p:nvCxnSpPr>
        <p:spPr>
          <a:xfrm>
            <a:off x="2971800" y="1614792"/>
            <a:ext cx="3200400" cy="0"/>
          </a:xfrm>
          <a:prstGeom prst="line">
            <a:avLst/>
          </a:prstGeom>
          <a:ln w="28575">
            <a:solidFill>
              <a:srgbClr val="FFC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50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529F27-9FFA-9278-7609-0A5D576E6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97D46AF7-BF03-5700-18B9-5BB6A044B60E}"/>
              </a:ext>
            </a:extLst>
          </p:cNvPr>
          <p:cNvSpPr/>
          <p:nvPr/>
        </p:nvSpPr>
        <p:spPr>
          <a:xfrm>
            <a:off x="577312" y="1843760"/>
            <a:ext cx="7989377" cy="3394129"/>
          </a:xfrm>
          <a:prstGeom prst="roundRect">
            <a:avLst>
              <a:gd name="adj" fmla="val 4347"/>
            </a:avLst>
          </a:prstGeom>
          <a:solidFill>
            <a:srgbClr val="F2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D6D2015-A523-3600-C02B-76D7082DA5A3}"/>
              </a:ext>
            </a:extLst>
          </p:cNvPr>
          <p:cNvSpPr txBox="1"/>
          <p:nvPr/>
        </p:nvSpPr>
        <p:spPr>
          <a:xfrm>
            <a:off x="6252765" y="2259519"/>
            <a:ext cx="2081395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1">
              <a:spcAft>
                <a:spcPts val="600"/>
              </a:spcAft>
              <a:buClr>
                <a:srgbClr val="00BCFF"/>
              </a:buClr>
            </a:pPr>
            <a:r>
              <a:rPr lang="es-CL" sz="150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Permite a Sociedades o Personas Jurídicas:</a:t>
            </a:r>
            <a:endParaRPr lang="es-CL" sz="1500">
              <a:solidFill>
                <a:schemeClr val="tx2">
                  <a:lumMod val="75000"/>
                </a:schemeClr>
              </a:solidFill>
              <a:effectLst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5FB1083C-0F33-2A76-E188-65AB75EF9C7F}"/>
              </a:ext>
            </a:extLst>
          </p:cNvPr>
          <p:cNvSpPr/>
          <p:nvPr/>
        </p:nvSpPr>
        <p:spPr>
          <a:xfrm>
            <a:off x="0" y="0"/>
            <a:ext cx="264783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NOVEDADES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DE RENTA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6" name="Cruz 5">
            <a:extLst>
              <a:ext uri="{FF2B5EF4-FFF2-40B4-BE49-F238E27FC236}">
                <a16:creationId xmlns:a16="http://schemas.microsoft.com/office/drawing/2014/main" id="{1D74C5AB-EA6D-E215-430D-B32A37DC4412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87ECF9F-FA35-2A18-B65C-C6AEE0F528E3}"/>
              </a:ext>
            </a:extLst>
          </p:cNvPr>
          <p:cNvCxnSpPr>
            <a:cxnSpLocks/>
          </p:cNvCxnSpPr>
          <p:nvPr/>
        </p:nvCxnSpPr>
        <p:spPr>
          <a:xfrm>
            <a:off x="744447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ruz 7">
            <a:extLst>
              <a:ext uri="{FF2B5EF4-FFF2-40B4-BE49-F238E27FC236}">
                <a16:creationId xmlns:a16="http://schemas.microsoft.com/office/drawing/2014/main" id="{68889114-D8A0-D2BC-2813-E530FE3FB24B}"/>
              </a:ext>
            </a:extLst>
          </p:cNvPr>
          <p:cNvSpPr/>
          <p:nvPr/>
        </p:nvSpPr>
        <p:spPr>
          <a:xfrm rot="18900000">
            <a:off x="2320339" y="114388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F684C5DA-4ECD-0484-EC7B-81ED928AF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6A935-10FB-947E-31B5-8B7A8BCD711B}"/>
              </a:ext>
            </a:extLst>
          </p:cNvPr>
          <p:cNvSpPr txBox="1"/>
          <p:nvPr/>
        </p:nvSpPr>
        <p:spPr>
          <a:xfrm>
            <a:off x="2830950" y="815761"/>
            <a:ext cx="3482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Asistente de Renta Presunta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CFEBE0D8-A0F3-2007-69CE-91D380DA7880}"/>
              </a:ext>
            </a:extLst>
          </p:cNvPr>
          <p:cNvCxnSpPr>
            <a:cxnSpLocks/>
          </p:cNvCxnSpPr>
          <p:nvPr/>
        </p:nvCxnSpPr>
        <p:spPr>
          <a:xfrm>
            <a:off x="3561335" y="1257310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DC87B55-67CB-5C64-1D35-15D040A69B2A}"/>
              </a:ext>
            </a:extLst>
          </p:cNvPr>
          <p:cNvSpPr txBox="1"/>
          <p:nvPr/>
        </p:nvSpPr>
        <p:spPr>
          <a:xfrm>
            <a:off x="807509" y="2259519"/>
            <a:ext cx="2136701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CL" sz="1500">
                <a:solidFill>
                  <a:schemeClr val="tx2">
                    <a:lumMod val="75000"/>
                  </a:schemeClr>
                </a:solidFill>
                <a:latin typeface="Aptos"/>
                <a:ea typeface="Calibri"/>
                <a:cs typeface="Arial"/>
              </a:rPr>
              <a:t>Entrega una navegación personalizada según la actividad del contribuyente: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B1DD99A-B106-815A-3283-B214B730027D}"/>
              </a:ext>
            </a:extLst>
          </p:cNvPr>
          <p:cNvSpPr txBox="1"/>
          <p:nvPr/>
        </p:nvSpPr>
        <p:spPr>
          <a:xfrm>
            <a:off x="3355000" y="2259519"/>
            <a:ext cx="222888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1">
              <a:spcAft>
                <a:spcPts val="600"/>
              </a:spcAft>
              <a:buClr>
                <a:srgbClr val="00BCFF"/>
              </a:buClr>
            </a:pPr>
            <a:r>
              <a:rPr lang="es-CL" sz="150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Incorpora datos de todas las fuentes de información del Servicio y de otros organismos: 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7BB13D56-B2AA-9068-1B67-EB63D04CF4A1}"/>
              </a:ext>
            </a:extLst>
          </p:cNvPr>
          <p:cNvCxnSpPr>
            <a:cxnSpLocks/>
          </p:cNvCxnSpPr>
          <p:nvPr/>
        </p:nvCxnSpPr>
        <p:spPr>
          <a:xfrm>
            <a:off x="3130658" y="2033612"/>
            <a:ext cx="0" cy="3014638"/>
          </a:xfrm>
          <a:prstGeom prst="line">
            <a:avLst/>
          </a:prstGeom>
          <a:ln w="12700">
            <a:solidFill>
              <a:srgbClr val="B6C7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F4B39306-D88B-DF70-2625-CE9FCCF3BE1D}"/>
              </a:ext>
            </a:extLst>
          </p:cNvPr>
          <p:cNvCxnSpPr>
            <a:cxnSpLocks/>
          </p:cNvCxnSpPr>
          <p:nvPr/>
        </p:nvCxnSpPr>
        <p:spPr>
          <a:xfrm>
            <a:off x="5848028" y="2033612"/>
            <a:ext cx="0" cy="3014638"/>
          </a:xfrm>
          <a:prstGeom prst="line">
            <a:avLst/>
          </a:prstGeom>
          <a:ln w="12700">
            <a:solidFill>
              <a:srgbClr val="B6C7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6ECE5D05-6EB5-66A6-07AA-E172696F6097}"/>
              </a:ext>
            </a:extLst>
          </p:cNvPr>
          <p:cNvSpPr/>
          <p:nvPr/>
        </p:nvSpPr>
        <p:spPr>
          <a:xfrm>
            <a:off x="918122" y="1719773"/>
            <a:ext cx="2021330" cy="1239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C7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8C82561-560B-99E6-1708-3E5ECD6E3029}"/>
              </a:ext>
            </a:extLst>
          </p:cNvPr>
          <p:cNvSpPr/>
          <p:nvPr/>
        </p:nvSpPr>
        <p:spPr>
          <a:xfrm>
            <a:off x="1828048" y="5152879"/>
            <a:ext cx="201478" cy="201478"/>
          </a:xfrm>
          <a:prstGeom prst="ellipse">
            <a:avLst/>
          </a:prstGeom>
          <a:solidFill>
            <a:srgbClr val="B6C7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84F69D9A-1CBA-EA39-BDBB-6049170D7A10}"/>
              </a:ext>
            </a:extLst>
          </p:cNvPr>
          <p:cNvSpPr/>
          <p:nvPr/>
        </p:nvSpPr>
        <p:spPr>
          <a:xfrm>
            <a:off x="3561335" y="1719773"/>
            <a:ext cx="2021330" cy="1239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7C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E1083FC9-4A1C-2511-BB59-4EAFC71B5C24}"/>
              </a:ext>
            </a:extLst>
          </p:cNvPr>
          <p:cNvSpPr/>
          <p:nvPr/>
        </p:nvSpPr>
        <p:spPr>
          <a:xfrm>
            <a:off x="4471261" y="5152879"/>
            <a:ext cx="201478" cy="201478"/>
          </a:xfrm>
          <a:prstGeom prst="ellipse">
            <a:avLst/>
          </a:prstGeom>
          <a:solidFill>
            <a:srgbClr val="37C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Rectángulo: esquinas superiores redondeadas 26">
            <a:extLst>
              <a:ext uri="{FF2B5EF4-FFF2-40B4-BE49-F238E27FC236}">
                <a16:creationId xmlns:a16="http://schemas.microsoft.com/office/drawing/2014/main" id="{3B09ADF0-7F8A-BA3B-0D89-91DD87D7A800}"/>
              </a:ext>
            </a:extLst>
          </p:cNvPr>
          <p:cNvSpPr/>
          <p:nvPr/>
        </p:nvSpPr>
        <p:spPr>
          <a:xfrm>
            <a:off x="6278704" y="1739965"/>
            <a:ext cx="2021330" cy="1239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C7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EAF445C3-50D7-D25A-912E-C7A5E5F31E25}"/>
              </a:ext>
            </a:extLst>
          </p:cNvPr>
          <p:cNvSpPr/>
          <p:nvPr/>
        </p:nvSpPr>
        <p:spPr>
          <a:xfrm>
            <a:off x="7188630" y="5152879"/>
            <a:ext cx="201478" cy="201478"/>
          </a:xfrm>
          <a:prstGeom prst="ellipse">
            <a:avLst/>
          </a:prstGeom>
          <a:solidFill>
            <a:srgbClr val="B6C7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Rectángulo: esquinas superiores redondeadas 3">
            <a:extLst>
              <a:ext uri="{FF2B5EF4-FFF2-40B4-BE49-F238E27FC236}">
                <a16:creationId xmlns:a16="http://schemas.microsoft.com/office/drawing/2014/main" id="{E4230DC2-92A5-479C-95B6-7D9BB8493DFD}"/>
              </a:ext>
            </a:extLst>
          </p:cNvPr>
          <p:cNvSpPr/>
          <p:nvPr/>
        </p:nvSpPr>
        <p:spPr>
          <a:xfrm>
            <a:off x="1663700" y="5633458"/>
            <a:ext cx="5816600" cy="674722"/>
          </a:xfrm>
          <a:prstGeom prst="round2SameRect">
            <a:avLst>
              <a:gd name="adj1" fmla="val 0"/>
              <a:gd name="adj2" fmla="val 30694"/>
            </a:avLst>
          </a:prstGeom>
          <a:solidFill>
            <a:srgbClr val="397C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En 2025 usaron el asistente </a:t>
            </a:r>
            <a:r>
              <a:rPr lang="es-ES" b="1">
                <a:solidFill>
                  <a:srgbClr val="37CB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89.200</a:t>
            </a:r>
            <a:r>
              <a:rPr lang="es-ES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contribuyentes</a:t>
            </a:r>
          </a:p>
        </p:txBody>
      </p:sp>
      <p:sp>
        <p:nvSpPr>
          <p:cNvPr id="3" name="CuadroTexto 16">
            <a:extLst>
              <a:ext uri="{FF2B5EF4-FFF2-40B4-BE49-F238E27FC236}">
                <a16:creationId xmlns:a16="http://schemas.microsoft.com/office/drawing/2014/main" id="{081627B9-0461-4AD8-0D5B-9FCFB78ED4FA}"/>
              </a:ext>
            </a:extLst>
          </p:cNvPr>
          <p:cNvSpPr txBox="1"/>
          <p:nvPr/>
        </p:nvSpPr>
        <p:spPr>
          <a:xfrm>
            <a:off x="807508" y="3540785"/>
            <a:ext cx="2136701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BCFF"/>
              </a:buClr>
              <a:buFont typeface="Arial" panose="020B0604020202020204" pitchFamily="34" charset="0"/>
              <a:buChar char="•"/>
            </a:pPr>
            <a:r>
              <a:rPr lang="es-CL" sz="1500" b="1">
                <a:solidFill>
                  <a:srgbClr val="005E9F"/>
                </a:solidFill>
                <a:latin typeface="Aptos"/>
                <a:ea typeface="Calibri"/>
                <a:cs typeface="Arial"/>
              </a:rPr>
              <a:t>Agrícola, Transporte de Pasajeros y/o Carga, y Venta de Minerales.</a:t>
            </a:r>
            <a:endParaRPr lang="en-US"/>
          </a:p>
        </p:txBody>
      </p:sp>
      <p:sp>
        <p:nvSpPr>
          <p:cNvPr id="11" name="CuadroTexto 17">
            <a:extLst>
              <a:ext uri="{FF2B5EF4-FFF2-40B4-BE49-F238E27FC236}">
                <a16:creationId xmlns:a16="http://schemas.microsoft.com/office/drawing/2014/main" id="{3205F26B-F040-AC9D-3991-F960F9E1F151}"/>
              </a:ext>
            </a:extLst>
          </p:cNvPr>
          <p:cNvSpPr txBox="1"/>
          <p:nvPr/>
        </p:nvSpPr>
        <p:spPr>
          <a:xfrm>
            <a:off x="3354999" y="3540785"/>
            <a:ext cx="2228880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BCFF"/>
              </a:buClr>
              <a:buFont typeface="Arial" panose="020B0604020202020204" pitchFamily="34" charset="0"/>
              <a:buChar char="•"/>
            </a:pPr>
            <a:r>
              <a:rPr lang="es-CL" sz="1500" b="1">
                <a:solidFill>
                  <a:srgbClr val="005E9F"/>
                </a:solidFill>
                <a:latin typeface="Aptos"/>
                <a:cs typeface="Arial"/>
              </a:rPr>
              <a:t>Los contribuyentes solo deben completar la información no disponible.</a:t>
            </a:r>
            <a:endParaRPr lang="es-CL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CuadroTexto 11">
            <a:extLst>
              <a:ext uri="{FF2B5EF4-FFF2-40B4-BE49-F238E27FC236}">
                <a16:creationId xmlns:a16="http://schemas.microsoft.com/office/drawing/2014/main" id="{BA304AA2-51BC-E46E-393D-FBEC34941781}"/>
              </a:ext>
            </a:extLst>
          </p:cNvPr>
          <p:cNvSpPr txBox="1"/>
          <p:nvPr/>
        </p:nvSpPr>
        <p:spPr>
          <a:xfrm>
            <a:off x="6234329" y="3540784"/>
            <a:ext cx="2081395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BCFF"/>
              </a:buClr>
              <a:buFont typeface="Arial" panose="020B0604020202020204" pitchFamily="34" charset="0"/>
              <a:buChar char="•"/>
            </a:pPr>
            <a:r>
              <a:rPr lang="es-CL" sz="1500" b="1">
                <a:solidFill>
                  <a:srgbClr val="005E9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Acceder a la propuesta de códigos para su Formulario 22.</a:t>
            </a:r>
            <a:endParaRPr lang="es-CL" sz="1500" b="1">
              <a:solidFill>
                <a:srgbClr val="005E9F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1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DEC66B-FE92-8C9B-8050-04019A74F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BA312F31-D6D4-6A4B-11A8-F137AACDE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48509" y="2330327"/>
            <a:ext cx="8846981" cy="2886746"/>
          </a:xfrm>
          <a:prstGeom prst="rect">
            <a:avLst/>
          </a:prstGeom>
        </p:spPr>
      </p:pic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DB286676-510C-6774-0D49-97F7ED73347D}"/>
              </a:ext>
            </a:extLst>
          </p:cNvPr>
          <p:cNvSpPr/>
          <p:nvPr/>
        </p:nvSpPr>
        <p:spPr>
          <a:xfrm>
            <a:off x="0" y="0"/>
            <a:ext cx="264783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NOVEDADES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DE RENTA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3" name="Cruz 2">
            <a:extLst>
              <a:ext uri="{FF2B5EF4-FFF2-40B4-BE49-F238E27FC236}">
                <a16:creationId xmlns:a16="http://schemas.microsoft.com/office/drawing/2014/main" id="{C7453C46-1426-4BEF-16F8-E6CE40BA6CE1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3DC0A3F-914C-1DCF-1953-97AE5A46EE62}"/>
              </a:ext>
            </a:extLst>
          </p:cNvPr>
          <p:cNvCxnSpPr>
            <a:cxnSpLocks/>
          </p:cNvCxnSpPr>
          <p:nvPr/>
        </p:nvCxnSpPr>
        <p:spPr>
          <a:xfrm>
            <a:off x="744447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ruz 4">
            <a:extLst>
              <a:ext uri="{FF2B5EF4-FFF2-40B4-BE49-F238E27FC236}">
                <a16:creationId xmlns:a16="http://schemas.microsoft.com/office/drawing/2014/main" id="{A0045BBB-518F-7D02-E4C1-17F113223346}"/>
              </a:ext>
            </a:extLst>
          </p:cNvPr>
          <p:cNvSpPr/>
          <p:nvPr/>
        </p:nvSpPr>
        <p:spPr>
          <a:xfrm rot="18900000">
            <a:off x="2320339" y="114388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958103-AD38-ED7E-2F7A-701E2115428C}"/>
              </a:ext>
            </a:extLst>
          </p:cNvPr>
          <p:cNvSpPr txBox="1"/>
          <p:nvPr/>
        </p:nvSpPr>
        <p:spPr>
          <a:xfrm>
            <a:off x="6559637" y="2813315"/>
            <a:ext cx="2243743" cy="1870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200"/>
              </a:spcAft>
              <a:buClr>
                <a:srgbClr val="00BCFF"/>
              </a:buClr>
            </a:pPr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Este año,</a:t>
            </a:r>
            <a:r>
              <a:rPr lang="es-CL" sz="160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CL" sz="1600" b="1">
                <a:solidFill>
                  <a:srgbClr val="37CBFF"/>
                </a:solidFill>
                <a:latin typeface="Arial"/>
                <a:cs typeface="Arial"/>
              </a:rPr>
              <a:t>incorpora toda la información declarada </a:t>
            </a:r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en la Operación Renta 2025 para ofrecer una declaración más expedita.</a:t>
            </a:r>
            <a:endParaRPr lang="es-E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26F5B233-71EF-54B4-0B30-AF55BE66C7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13B154C-FB6E-E710-02EF-D871CFEE3D74}"/>
              </a:ext>
            </a:extLst>
          </p:cNvPr>
          <p:cNvSpPr txBox="1"/>
          <p:nvPr/>
        </p:nvSpPr>
        <p:spPr>
          <a:xfrm>
            <a:off x="2307149" y="1165011"/>
            <a:ext cx="4529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Asistente de arriendos para personas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6FC548E-5138-5608-B920-B8240179F6CB}"/>
              </a:ext>
            </a:extLst>
          </p:cNvPr>
          <p:cNvSpPr txBox="1"/>
          <p:nvPr/>
        </p:nvSpPr>
        <p:spPr>
          <a:xfrm>
            <a:off x="499142" y="3086724"/>
            <a:ext cx="22437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>
                <a:solidFill>
                  <a:srgbClr val="37CBFF"/>
                </a:solidFill>
                <a:latin typeface="Arial"/>
                <a:cs typeface="Arial"/>
              </a:rPr>
              <a:t>Facilita la declaración de los ingresos </a:t>
            </a:r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por arriendo y/o usufructos de Bienes Raíces.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673ECE-EE31-E762-05BE-3E4F030F472A}"/>
              </a:ext>
            </a:extLst>
          </p:cNvPr>
          <p:cNvSpPr txBox="1"/>
          <p:nvPr/>
        </p:nvSpPr>
        <p:spPr>
          <a:xfrm>
            <a:off x="3580108" y="2963613"/>
            <a:ext cx="21496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En 2025 fue usado por </a:t>
            </a:r>
            <a:r>
              <a:rPr lang="es-CL" sz="1600" b="1">
                <a:solidFill>
                  <a:srgbClr val="005E9F"/>
                </a:solidFill>
                <a:latin typeface="Arial"/>
                <a:cs typeface="Arial"/>
              </a:rPr>
              <a:t>135.924 contribuyentes</a:t>
            </a:r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, quienes declararon renta por más de </a:t>
            </a:r>
            <a:endParaRPr lang="es-CL" sz="1600" b="1">
              <a:solidFill>
                <a:srgbClr val="005E9F"/>
              </a:solidFill>
              <a:latin typeface="Arial"/>
              <a:cs typeface="Arial"/>
            </a:endParaRPr>
          </a:p>
          <a:p>
            <a:r>
              <a:rPr lang="es-ES" sz="1600" b="1">
                <a:solidFill>
                  <a:srgbClr val="005E9F"/>
                </a:solidFill>
                <a:latin typeface="Arial"/>
                <a:cs typeface="Arial"/>
              </a:rPr>
              <a:t>MM$1.330.008.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49AA15A7-1E00-87AD-6D0F-922B42D8517B}"/>
              </a:ext>
            </a:extLst>
          </p:cNvPr>
          <p:cNvCxnSpPr>
            <a:cxnSpLocks/>
          </p:cNvCxnSpPr>
          <p:nvPr/>
        </p:nvCxnSpPr>
        <p:spPr>
          <a:xfrm>
            <a:off x="3561335" y="1606560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38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B4991-3247-CE05-8758-3ABBD423E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áfico 7">
            <a:extLst>
              <a:ext uri="{FF2B5EF4-FFF2-40B4-BE49-F238E27FC236}">
                <a16:creationId xmlns:a16="http://schemas.microsoft.com/office/drawing/2014/main" id="{6F77ACC4-18B6-680F-5921-BDFAD14D7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48509" y="2330327"/>
            <a:ext cx="8846981" cy="2886746"/>
          </a:xfrm>
          <a:prstGeom prst="rect">
            <a:avLst/>
          </a:prstGeom>
        </p:spPr>
      </p:pic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C7882A73-E203-406B-8EA4-966AA00FF4D5}"/>
              </a:ext>
            </a:extLst>
          </p:cNvPr>
          <p:cNvSpPr/>
          <p:nvPr/>
        </p:nvSpPr>
        <p:spPr>
          <a:xfrm>
            <a:off x="0" y="0"/>
            <a:ext cx="264783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NOVEDADES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DE RENTA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3" name="Cruz 2">
            <a:extLst>
              <a:ext uri="{FF2B5EF4-FFF2-40B4-BE49-F238E27FC236}">
                <a16:creationId xmlns:a16="http://schemas.microsoft.com/office/drawing/2014/main" id="{95B17ABE-2A36-E0C6-6CE0-A1F825A688F0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5CB43D07-D99C-EE29-0C06-A97F82D29C8F}"/>
              </a:ext>
            </a:extLst>
          </p:cNvPr>
          <p:cNvCxnSpPr>
            <a:cxnSpLocks/>
          </p:cNvCxnSpPr>
          <p:nvPr/>
        </p:nvCxnSpPr>
        <p:spPr>
          <a:xfrm>
            <a:off x="744447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ruz 4">
            <a:extLst>
              <a:ext uri="{FF2B5EF4-FFF2-40B4-BE49-F238E27FC236}">
                <a16:creationId xmlns:a16="http://schemas.microsoft.com/office/drawing/2014/main" id="{D8AEDB12-FC19-C9AA-D24C-491D926947C7}"/>
              </a:ext>
            </a:extLst>
          </p:cNvPr>
          <p:cNvSpPr/>
          <p:nvPr/>
        </p:nvSpPr>
        <p:spPr>
          <a:xfrm rot="18900000">
            <a:off x="2320339" y="114388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7A86A52B-1825-EF73-AE0B-79D28DA4A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AEDF6D8C-66D6-0845-8251-EB8D746EB3DB}"/>
              </a:ext>
            </a:extLst>
          </p:cNvPr>
          <p:cNvSpPr txBox="1"/>
          <p:nvPr/>
        </p:nvSpPr>
        <p:spPr>
          <a:xfrm>
            <a:off x="6500029" y="3187097"/>
            <a:ext cx="22437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El asistente </a:t>
            </a:r>
            <a:r>
              <a:rPr lang="es-CL" sz="1600" b="1">
                <a:solidFill>
                  <a:srgbClr val="00BCFF"/>
                </a:solidFill>
                <a:latin typeface="Arial"/>
                <a:cs typeface="Arial"/>
              </a:rPr>
              <a:t>incluye ejemplos para guiar</a:t>
            </a:r>
            <a:r>
              <a:rPr lang="es-CL" sz="1600">
                <a:solidFill>
                  <a:srgbClr val="00BCFF"/>
                </a:solidFill>
                <a:latin typeface="Arial"/>
                <a:cs typeface="Arial"/>
              </a:rPr>
              <a:t> </a:t>
            </a:r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al contribuyente en el proceso.</a:t>
            </a:r>
            <a:endParaRPr lang="es-E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D2C4222-8750-C0AC-068E-365A0F9F666D}"/>
              </a:ext>
            </a:extLst>
          </p:cNvPr>
          <p:cNvSpPr txBox="1"/>
          <p:nvPr/>
        </p:nvSpPr>
        <p:spPr>
          <a:xfrm>
            <a:off x="548322" y="2966133"/>
            <a:ext cx="22437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>
                <a:solidFill>
                  <a:srgbClr val="00BCFF"/>
                </a:solidFill>
                <a:latin typeface="Arial"/>
                <a:cs typeface="Arial"/>
              </a:rPr>
              <a:t>Para quienes vendieron un bien raíz, permite </a:t>
            </a:r>
            <a:r>
              <a:rPr lang="es-ES" sz="1600">
                <a:solidFill>
                  <a:schemeClr val="bg1"/>
                </a:solidFill>
                <a:latin typeface="Arial"/>
                <a:cs typeface="Arial"/>
              </a:rPr>
              <a:t>determinar si tiene derecho al beneficio tributario de 8000 UF. </a:t>
            </a:r>
            <a:endParaRPr lang="es-CL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5F7B2C5-4C1A-17E0-557D-1BBD798D5794}"/>
              </a:ext>
            </a:extLst>
          </p:cNvPr>
          <p:cNvSpPr txBox="1"/>
          <p:nvPr/>
        </p:nvSpPr>
        <p:spPr>
          <a:xfrm>
            <a:off x="3557371" y="2940876"/>
            <a:ext cx="214969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1600">
                <a:solidFill>
                  <a:schemeClr val="bg1"/>
                </a:solidFill>
                <a:latin typeface="Arial"/>
                <a:cs typeface="Arial"/>
              </a:rPr>
              <a:t>En 2025 declararon la venta de BBRR 40.915 contribuyentes, por un monto de </a:t>
            </a:r>
          </a:p>
          <a:p>
            <a:r>
              <a:rPr lang="es-CL" sz="1600" b="1">
                <a:solidFill>
                  <a:srgbClr val="005E9F"/>
                </a:solidFill>
                <a:latin typeface="Arial"/>
                <a:cs typeface="Arial"/>
              </a:rPr>
              <a:t>MM$</a:t>
            </a:r>
            <a:r>
              <a:rPr lang="es-ES" sz="1600" b="1">
                <a:solidFill>
                  <a:srgbClr val="005E9F"/>
                </a:solidFill>
                <a:latin typeface="Arial"/>
                <a:cs typeface="Arial"/>
              </a:rPr>
              <a:t> 4.744.552</a:t>
            </a:r>
            <a:r>
              <a:rPr lang="es-CL" sz="1600" b="1">
                <a:solidFill>
                  <a:srgbClr val="005E9F"/>
                </a:solidFill>
                <a:latin typeface="Arial"/>
                <a:cs typeface="Arial"/>
              </a:rPr>
              <a:t>.</a:t>
            </a:r>
            <a:endParaRPr lang="es-ES" sz="1600" b="1">
              <a:solidFill>
                <a:srgbClr val="005E9F"/>
              </a:solidFill>
              <a:latin typeface="Arial"/>
              <a:cs typeface="Arial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EB3D7FC-99F1-A168-2D46-A74A53D0D850}"/>
              </a:ext>
            </a:extLst>
          </p:cNvPr>
          <p:cNvSpPr txBox="1"/>
          <p:nvPr/>
        </p:nvSpPr>
        <p:spPr>
          <a:xfrm>
            <a:off x="1535658" y="1183447"/>
            <a:ext cx="607268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2000" b="1">
                <a:solidFill>
                  <a:schemeClr val="tx2">
                    <a:lumMod val="75000"/>
                  </a:schemeClr>
                </a:solidFill>
                <a:latin typeface="Aptos"/>
                <a:cs typeface="Arial" panose="020B0604020202020204" pitchFamily="34" charset="0"/>
              </a:rPr>
              <a:t>Asistente de venta de Bienes Raíces para personas</a:t>
            </a:r>
            <a:endParaRPr lang="es-ES" sz="2000">
              <a:solidFill>
                <a:schemeClr val="tx2">
                  <a:lumMod val="75000"/>
                </a:schemeClr>
              </a:solidFill>
              <a:latin typeface="Aptos"/>
              <a:cs typeface="Arial" panose="020B0604020202020204" pitchFamily="34" charset="0"/>
            </a:endParaRPr>
          </a:p>
        </p:txBody>
      </p:sp>
      <p:cxnSp>
        <p:nvCxnSpPr>
          <p:cNvPr id="10" name="Conector recto 13">
            <a:extLst>
              <a:ext uri="{FF2B5EF4-FFF2-40B4-BE49-F238E27FC236}">
                <a16:creationId xmlns:a16="http://schemas.microsoft.com/office/drawing/2014/main" id="{EA6BEF89-5393-4C2B-F95E-D454529740C1}"/>
              </a:ext>
            </a:extLst>
          </p:cNvPr>
          <p:cNvCxnSpPr>
            <a:cxnSpLocks/>
          </p:cNvCxnSpPr>
          <p:nvPr/>
        </p:nvCxnSpPr>
        <p:spPr>
          <a:xfrm>
            <a:off x="3561335" y="1606560"/>
            <a:ext cx="2021330" cy="0"/>
          </a:xfrm>
          <a:prstGeom prst="line">
            <a:avLst/>
          </a:prstGeom>
          <a:ln w="571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64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1204C946-3A16-9D8B-C510-B5228171B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4388" y="1518800"/>
            <a:ext cx="2684200" cy="33122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F895BF41-3E97-8ED7-D0DF-173588BDD98A}"/>
                  </a:ext>
                </a:extLst>
              </p14:cNvPr>
              <p14:cNvContentPartPr/>
              <p14:nvPr/>
            </p14:nvContentPartPr>
            <p14:xfrm>
              <a:off x="3159221" y="2915722"/>
              <a:ext cx="360" cy="36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F895BF41-3E97-8ED7-D0DF-173588BDD98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53101" y="2909602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Imagen 8" descr="Texto&#10;&#10;El contenido generado por IA puede ser incorrecto.">
            <a:extLst>
              <a:ext uri="{FF2B5EF4-FFF2-40B4-BE49-F238E27FC236}">
                <a16:creationId xmlns:a16="http://schemas.microsoft.com/office/drawing/2014/main" id="{EED1DC8C-EAAA-E84D-0871-26E9C54E9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0" y="2407866"/>
            <a:ext cx="3958246" cy="181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3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F2D3CEF-6BFA-707D-5271-24369A5B6B7F}"/>
              </a:ext>
            </a:extLst>
          </p:cNvPr>
          <p:cNvSpPr/>
          <p:nvPr/>
        </p:nvSpPr>
        <p:spPr>
          <a:xfrm>
            <a:off x="805661" y="3311135"/>
            <a:ext cx="7517807" cy="2432432"/>
          </a:xfrm>
          <a:prstGeom prst="roundRect">
            <a:avLst>
              <a:gd name="adj" fmla="val 6642"/>
            </a:avLst>
          </a:prstGeom>
          <a:solidFill>
            <a:srgbClr val="E6E8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137FA6D-3163-514D-6511-3CFB0ADCDE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635" y="3852874"/>
            <a:ext cx="3605236" cy="273519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AE9C214-4030-5633-1BD3-2873FA86ED8E}"/>
              </a:ext>
            </a:extLst>
          </p:cNvPr>
          <p:cNvSpPr txBox="1"/>
          <p:nvPr/>
        </p:nvSpPr>
        <p:spPr>
          <a:xfrm>
            <a:off x="996696" y="1107771"/>
            <a:ext cx="6927096" cy="187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sz="16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nueva Ley de Cumplimiento de Obligaciones Tributarias </a:t>
            </a:r>
            <a:r>
              <a:rPr lang="es-ES" sz="1600" b="1" kern="100">
                <a:solidFill>
                  <a:srgbClr val="0F82DE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pone especial énfasis en la formalización</a:t>
            </a:r>
            <a:r>
              <a:rPr lang="es-ES" sz="16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estableciendo nuevas responsabilidades y exigencias a los contribuyentes. </a:t>
            </a:r>
            <a:endParaRPr lang="es-CL" sz="1600" kern="100">
              <a:solidFill>
                <a:schemeClr val="tx2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sz="16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esta Operación Renta hemos incorporado distintas herramientas para </a:t>
            </a:r>
            <a:r>
              <a:rPr lang="es-ES" sz="1600" b="1" kern="100">
                <a:solidFill>
                  <a:srgbClr val="0F82D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facilitar el cumplimiento de las nuevas obligaciones tributarias </a:t>
            </a:r>
            <a:r>
              <a:rPr lang="es-ES" sz="16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 establece la Ley.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FD85B19-23B9-7D9A-1501-4337B696AD1D}"/>
              </a:ext>
            </a:extLst>
          </p:cNvPr>
          <p:cNvSpPr txBox="1"/>
          <p:nvPr/>
        </p:nvSpPr>
        <p:spPr>
          <a:xfrm>
            <a:off x="4681252" y="3504107"/>
            <a:ext cx="3425420" cy="2062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s-ES" sz="14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Así, por ejemplo, incorporamos en el </a:t>
            </a:r>
            <a:r>
              <a:rPr lang="es-ES" sz="1400" b="1" kern="100">
                <a:solidFill>
                  <a:srgbClr val="0F82DE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Portal de Renta</a:t>
            </a:r>
            <a:r>
              <a:rPr lang="es-ES" sz="14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disponible en sii.cl, una </a:t>
            </a:r>
            <a:r>
              <a:rPr lang="es-ES" sz="1400" b="1" kern="100">
                <a:solidFill>
                  <a:srgbClr val="0F82DE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sección especial dedicada a Emprendedores</a:t>
            </a:r>
            <a:r>
              <a:rPr lang="es-ES" sz="14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y otra </a:t>
            </a:r>
            <a:r>
              <a:rPr lang="es-ES" sz="1400" b="1" kern="100">
                <a:solidFill>
                  <a:srgbClr val="0F82DE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quienes declararán Renta por primera vez</a:t>
            </a:r>
            <a:r>
              <a:rPr lang="es-ES" sz="1400" kern="10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además de guías con información sobre las obligaciones tributarias que deben cumplir y cómo hacerlo. </a:t>
            </a:r>
            <a:endParaRPr lang="es-CL" sz="1400" kern="100">
              <a:solidFill>
                <a:schemeClr val="tx2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E4FF281-B871-DC02-11AF-1D97E7C86D63}"/>
              </a:ext>
            </a:extLst>
          </p:cNvPr>
          <p:cNvSpPr/>
          <p:nvPr/>
        </p:nvSpPr>
        <p:spPr>
          <a:xfrm>
            <a:off x="4754880" y="5707055"/>
            <a:ext cx="3145235" cy="73024"/>
          </a:xfrm>
          <a:prstGeom prst="rect">
            <a:avLst/>
          </a:prstGeom>
          <a:solidFill>
            <a:srgbClr val="0F82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60953978-60D7-5933-331C-C0B115643864}"/>
              </a:ext>
            </a:extLst>
          </p:cNvPr>
          <p:cNvSpPr/>
          <p:nvPr/>
        </p:nvSpPr>
        <p:spPr>
          <a:xfrm>
            <a:off x="0" y="0"/>
            <a:ext cx="424150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LEY DE CUMPLIMIENTO DE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OBLIGACIONES TRIBUTARIAS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5" name="Cruz 4">
            <a:extLst>
              <a:ext uri="{FF2B5EF4-FFF2-40B4-BE49-F238E27FC236}">
                <a16:creationId xmlns:a16="http://schemas.microsoft.com/office/drawing/2014/main" id="{30B7D4B2-CF8C-35FF-91F8-C4E69816FC62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853D6DE-62DA-F1AA-4D80-AB6C53F1098A}"/>
              </a:ext>
            </a:extLst>
          </p:cNvPr>
          <p:cNvCxnSpPr>
            <a:cxnSpLocks/>
          </p:cNvCxnSpPr>
          <p:nvPr/>
        </p:nvCxnSpPr>
        <p:spPr>
          <a:xfrm>
            <a:off x="2329545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ruz 12">
            <a:extLst>
              <a:ext uri="{FF2B5EF4-FFF2-40B4-BE49-F238E27FC236}">
                <a16:creationId xmlns:a16="http://schemas.microsoft.com/office/drawing/2014/main" id="{577668EE-2E18-4C80-0898-421D2C84EBF4}"/>
              </a:ext>
            </a:extLst>
          </p:cNvPr>
          <p:cNvSpPr/>
          <p:nvPr/>
        </p:nvSpPr>
        <p:spPr>
          <a:xfrm rot="18900000">
            <a:off x="3924402" y="114389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F006272-CC78-6DEF-ADE5-6F352484D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pic>
        <p:nvPicPr>
          <p:cNvPr id="12" name="Gráfico 11" descr="Circle with left arrow con relleno sólido">
            <a:extLst>
              <a:ext uri="{FF2B5EF4-FFF2-40B4-BE49-F238E27FC236}">
                <a16:creationId xmlns:a16="http://schemas.microsoft.com/office/drawing/2014/main" id="{DC3694F6-49DA-4822-D2E4-048BCBD6D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4091941" y="3457932"/>
            <a:ext cx="495746" cy="49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43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9D32A11E-E1BA-D7EF-952A-7D3B124B9474}"/>
              </a:ext>
            </a:extLst>
          </p:cNvPr>
          <p:cNvSpPr/>
          <p:nvPr/>
        </p:nvSpPr>
        <p:spPr>
          <a:xfrm>
            <a:off x="0" y="0"/>
            <a:ext cx="2993923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ASISTENCIA A 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CONTRIBUYENTES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3" name="Cruz 2">
            <a:extLst>
              <a:ext uri="{FF2B5EF4-FFF2-40B4-BE49-F238E27FC236}">
                <a16:creationId xmlns:a16="http://schemas.microsoft.com/office/drawing/2014/main" id="{A6AD0188-ACA1-F6AE-2D4E-7CB615FBC85B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C0027FF-1CBA-76A9-CF31-04AA50C37C7D}"/>
              </a:ext>
            </a:extLst>
          </p:cNvPr>
          <p:cNvCxnSpPr>
            <a:cxnSpLocks/>
          </p:cNvCxnSpPr>
          <p:nvPr/>
        </p:nvCxnSpPr>
        <p:spPr>
          <a:xfrm>
            <a:off x="1090533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ruz 6">
            <a:extLst>
              <a:ext uri="{FF2B5EF4-FFF2-40B4-BE49-F238E27FC236}">
                <a16:creationId xmlns:a16="http://schemas.microsoft.com/office/drawing/2014/main" id="{8FDCE62D-126E-8497-A116-C3DC59A90EF2}"/>
              </a:ext>
            </a:extLst>
          </p:cNvPr>
          <p:cNvSpPr/>
          <p:nvPr/>
        </p:nvSpPr>
        <p:spPr>
          <a:xfrm rot="18900000">
            <a:off x="2633917" y="114390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75E5ECB3-D92A-1E22-6628-27A90527C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71F8303-5054-B69E-B945-3815F89FD3F5}"/>
              </a:ext>
            </a:extLst>
          </p:cNvPr>
          <p:cNvGrpSpPr/>
          <p:nvPr/>
        </p:nvGrpSpPr>
        <p:grpSpPr>
          <a:xfrm>
            <a:off x="233599" y="1507534"/>
            <a:ext cx="2650816" cy="4292373"/>
            <a:chOff x="233599" y="1507534"/>
            <a:chExt cx="2650816" cy="4292373"/>
          </a:xfrm>
        </p:grpSpPr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92D97278-9DE7-ABF5-EF6E-BED07DB2C02E}"/>
                </a:ext>
              </a:extLst>
            </p:cNvPr>
            <p:cNvGrpSpPr/>
            <p:nvPr/>
          </p:nvGrpSpPr>
          <p:grpSpPr>
            <a:xfrm>
              <a:off x="233599" y="1507534"/>
              <a:ext cx="2650816" cy="4292373"/>
              <a:chOff x="3145210" y="1507698"/>
              <a:chExt cx="2853581" cy="3842604"/>
            </a:xfrm>
          </p:grpSpPr>
          <p:sp>
            <p:nvSpPr>
              <p:cNvPr id="35" name="Rectángulo: esquinas superiores redondeadas 34">
                <a:extLst>
                  <a:ext uri="{FF2B5EF4-FFF2-40B4-BE49-F238E27FC236}">
                    <a16:creationId xmlns:a16="http://schemas.microsoft.com/office/drawing/2014/main" id="{941E6A97-E033-7746-F6DF-303153229A55}"/>
                  </a:ext>
                </a:extLst>
              </p:cNvPr>
              <p:cNvSpPr/>
              <p:nvPr/>
            </p:nvSpPr>
            <p:spPr>
              <a:xfrm>
                <a:off x="3145210" y="2952206"/>
                <a:ext cx="2853579" cy="2398096"/>
              </a:xfrm>
              <a:prstGeom prst="round2SameRect">
                <a:avLst>
                  <a:gd name="adj1" fmla="val 0"/>
                  <a:gd name="adj2" fmla="val 8352"/>
                </a:avLst>
              </a:prstGeom>
              <a:noFill/>
              <a:ln w="28575">
                <a:solidFill>
                  <a:srgbClr val="397CD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36" name="Rectángulo: esquinas superiores redondeadas 35">
                <a:extLst>
                  <a:ext uri="{FF2B5EF4-FFF2-40B4-BE49-F238E27FC236}">
                    <a16:creationId xmlns:a16="http://schemas.microsoft.com/office/drawing/2014/main" id="{C4052E28-DA80-DD9C-F41D-B5A596C043A5}"/>
                  </a:ext>
                </a:extLst>
              </p:cNvPr>
              <p:cNvSpPr/>
              <p:nvPr/>
            </p:nvSpPr>
            <p:spPr>
              <a:xfrm>
                <a:off x="3145212" y="1507698"/>
                <a:ext cx="2853579" cy="686862"/>
              </a:xfrm>
              <a:prstGeom prst="round2SameRect">
                <a:avLst>
                  <a:gd name="adj1" fmla="val 26810"/>
                  <a:gd name="adj2" fmla="val 0"/>
                </a:avLst>
              </a:prstGeom>
              <a:solidFill>
                <a:srgbClr val="397CD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37" name="Rectángulo: esquinas redondeadas 36">
                <a:extLst>
                  <a:ext uri="{FF2B5EF4-FFF2-40B4-BE49-F238E27FC236}">
                    <a16:creationId xmlns:a16="http://schemas.microsoft.com/office/drawing/2014/main" id="{F73CBBBB-F61A-707F-27DE-EE7A1428CCEB}"/>
                  </a:ext>
                </a:extLst>
              </p:cNvPr>
              <p:cNvSpPr/>
              <p:nvPr/>
            </p:nvSpPr>
            <p:spPr>
              <a:xfrm>
                <a:off x="3241963" y="1602378"/>
                <a:ext cx="2662447" cy="3652918"/>
              </a:xfrm>
              <a:prstGeom prst="roundRect">
                <a:avLst>
                  <a:gd name="adj" fmla="val 4316"/>
                </a:avLst>
              </a:prstGeom>
              <a:solidFill>
                <a:srgbClr val="E0E7EC"/>
              </a:solidFill>
              <a:ln w="28575">
                <a:solidFill>
                  <a:srgbClr val="F2F5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s-MX" sz="2000" b="1">
                    <a:solidFill>
                      <a:srgbClr val="005E9F"/>
                    </a:solidFill>
                    <a:latin typeface="Aptos"/>
                    <a:cs typeface="Arial"/>
                  </a:rPr>
                  <a:t>Atención Presencial</a:t>
                </a:r>
              </a:p>
              <a:p>
                <a:pPr algn="ctr"/>
                <a:r>
                  <a:rPr lang="es-MX" sz="12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A nuestras</a:t>
                </a:r>
                <a:r>
                  <a:rPr lang="es-MX" sz="1200">
                    <a:solidFill>
                      <a:srgbClr val="132D67"/>
                    </a:solidFill>
                    <a:latin typeface="Aptos"/>
                    <a:cs typeface="Arial"/>
                  </a:rPr>
                  <a:t> </a:t>
                </a:r>
                <a:r>
                  <a:rPr lang="es-MX" sz="1200" b="1">
                    <a:solidFill>
                      <a:srgbClr val="005E9F"/>
                    </a:solidFill>
                    <a:latin typeface="Aptos"/>
                    <a:cs typeface="Arial"/>
                  </a:rPr>
                  <a:t>71 oficinas, </a:t>
                </a:r>
                <a:r>
                  <a:rPr lang="es-MX" sz="12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se sumarán </a:t>
                </a:r>
                <a:r>
                  <a:rPr lang="es-MX" sz="1200" b="1">
                    <a:solidFill>
                      <a:srgbClr val="005E9F"/>
                    </a:solidFill>
                    <a:latin typeface="Aptos"/>
                    <a:cs typeface="Arial"/>
                  </a:rPr>
                  <a:t>115 puntos de atención presencial a lo largo del país</a:t>
                </a:r>
                <a:r>
                  <a:rPr lang="es-MX" sz="1200">
                    <a:solidFill>
                      <a:srgbClr val="005E9F"/>
                    </a:solidFill>
                    <a:latin typeface="Aptos"/>
                    <a:cs typeface="Arial"/>
                  </a:rPr>
                  <a:t>, </a:t>
                </a:r>
                <a:r>
                  <a:rPr lang="es-MX" sz="12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entre los que se encuentran las sedes de </a:t>
                </a:r>
                <a:r>
                  <a:rPr lang="es-MX" sz="1200" b="1">
                    <a:solidFill>
                      <a:srgbClr val="005E9F"/>
                    </a:solidFill>
                    <a:latin typeface="Aptos"/>
                    <a:cs typeface="Arial"/>
                  </a:rPr>
                  <a:t>49 instituciones de Educación Superior, culturales y públicas </a:t>
                </a:r>
                <a:r>
                  <a:rPr lang="es-MX" sz="12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que entregarán asistencia y orientación a los contribuyentes que lo requieran para esta Operación Renta. </a:t>
                </a:r>
                <a:endParaRPr lang="es-ES" sz="1200">
                  <a:solidFill>
                    <a:schemeClr val="tx2">
                      <a:lumMod val="75000"/>
                    </a:schemeClr>
                  </a:solidFill>
                  <a:latin typeface="Aptos"/>
                  <a:cs typeface="Arial"/>
                </a:endParaRPr>
              </a:p>
            </p:txBody>
          </p:sp>
        </p:grpSp>
        <p:pic>
          <p:nvPicPr>
            <p:cNvPr id="10" name="Gráfico 9" descr="Questions con relleno sólido">
              <a:extLst>
                <a:ext uri="{FF2B5EF4-FFF2-40B4-BE49-F238E27FC236}">
                  <a16:creationId xmlns:a16="http://schemas.microsoft.com/office/drawing/2014/main" id="{FF9E78F4-C876-9618-F6FC-C23CF0F1E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266971" y="1844594"/>
              <a:ext cx="700730" cy="700730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55A9550D-63B2-1841-94E5-84600FC38F67}"/>
              </a:ext>
            </a:extLst>
          </p:cNvPr>
          <p:cNvGrpSpPr/>
          <p:nvPr/>
        </p:nvGrpSpPr>
        <p:grpSpPr>
          <a:xfrm>
            <a:off x="3238467" y="1507697"/>
            <a:ext cx="2650816" cy="4292209"/>
            <a:chOff x="3238467" y="1507697"/>
            <a:chExt cx="2650816" cy="4292209"/>
          </a:xfrm>
        </p:grpSpPr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E0ECC500-5125-259D-4608-356C98E8A209}"/>
                </a:ext>
              </a:extLst>
            </p:cNvPr>
            <p:cNvGrpSpPr/>
            <p:nvPr/>
          </p:nvGrpSpPr>
          <p:grpSpPr>
            <a:xfrm>
              <a:off x="3238467" y="1507697"/>
              <a:ext cx="2650816" cy="4292209"/>
              <a:chOff x="3145210" y="1507698"/>
              <a:chExt cx="2853581" cy="3842604"/>
            </a:xfrm>
          </p:grpSpPr>
          <p:sp>
            <p:nvSpPr>
              <p:cNvPr id="28" name="Rectángulo: esquinas superiores redondeadas 27">
                <a:extLst>
                  <a:ext uri="{FF2B5EF4-FFF2-40B4-BE49-F238E27FC236}">
                    <a16:creationId xmlns:a16="http://schemas.microsoft.com/office/drawing/2014/main" id="{1F1A96ED-0F15-7CD2-8B4B-8334F161ECBF}"/>
                  </a:ext>
                </a:extLst>
              </p:cNvPr>
              <p:cNvSpPr/>
              <p:nvPr/>
            </p:nvSpPr>
            <p:spPr>
              <a:xfrm>
                <a:off x="3145210" y="2952206"/>
                <a:ext cx="2853579" cy="2398096"/>
              </a:xfrm>
              <a:prstGeom prst="round2SameRect">
                <a:avLst>
                  <a:gd name="adj1" fmla="val 0"/>
                  <a:gd name="adj2" fmla="val 8352"/>
                </a:avLst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27" name="Rectángulo: esquinas superiores redondeadas 26">
                <a:extLst>
                  <a:ext uri="{FF2B5EF4-FFF2-40B4-BE49-F238E27FC236}">
                    <a16:creationId xmlns:a16="http://schemas.microsoft.com/office/drawing/2014/main" id="{D019D3C6-F1DC-9DF6-8229-F6DDE7F7D225}"/>
                  </a:ext>
                </a:extLst>
              </p:cNvPr>
              <p:cNvSpPr/>
              <p:nvPr/>
            </p:nvSpPr>
            <p:spPr>
              <a:xfrm>
                <a:off x="3145212" y="1507698"/>
                <a:ext cx="2853579" cy="686862"/>
              </a:xfrm>
              <a:prstGeom prst="round2SameRect">
                <a:avLst>
                  <a:gd name="adj1" fmla="val 26810"/>
                  <a:gd name="adj2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26" name="Rectángulo: esquinas redondeadas 25">
                <a:extLst>
                  <a:ext uri="{FF2B5EF4-FFF2-40B4-BE49-F238E27FC236}">
                    <a16:creationId xmlns:a16="http://schemas.microsoft.com/office/drawing/2014/main" id="{E3D2284E-C21E-F5EC-2668-7A7E116525D2}"/>
                  </a:ext>
                </a:extLst>
              </p:cNvPr>
              <p:cNvSpPr/>
              <p:nvPr/>
            </p:nvSpPr>
            <p:spPr>
              <a:xfrm>
                <a:off x="3241963" y="1602378"/>
                <a:ext cx="2662447" cy="3652918"/>
              </a:xfrm>
              <a:prstGeom prst="roundRect">
                <a:avLst>
                  <a:gd name="adj" fmla="val 4316"/>
                </a:avLst>
              </a:prstGeom>
              <a:solidFill>
                <a:srgbClr val="E0E7EC"/>
              </a:solidFill>
              <a:ln w="28575">
                <a:solidFill>
                  <a:srgbClr val="F2F5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r>
                  <a:rPr lang="es-MX" sz="2000" b="1">
                    <a:solidFill>
                      <a:srgbClr val="005E9F"/>
                    </a:solidFill>
                    <a:latin typeface="Aptos"/>
                    <a:cs typeface="Arial"/>
                  </a:rPr>
                  <a:t>Atención</a:t>
                </a:r>
              </a:p>
              <a:p>
                <a:pPr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s-MX" sz="2000" b="1">
                    <a:solidFill>
                      <a:srgbClr val="005E9F"/>
                    </a:solidFill>
                    <a:latin typeface="Aptos"/>
                    <a:cs typeface="Arial"/>
                  </a:rPr>
                  <a:t>a Distancia</a:t>
                </a:r>
              </a:p>
              <a:p>
                <a:pPr algn="ctr"/>
                <a:r>
                  <a:rPr lang="es-MX" sz="12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También reforzaremos nuestra atención telefónica, </a:t>
                </a:r>
                <a:r>
                  <a:rPr lang="es-MX" sz="1200" b="1">
                    <a:solidFill>
                      <a:srgbClr val="005E9F"/>
                    </a:solidFill>
                    <a:latin typeface="Aptos"/>
                    <a:cs typeface="Arial"/>
                  </a:rPr>
                  <a:t>a través de la Mesa de Ayuda, </a:t>
                </a:r>
                <a:r>
                  <a:rPr lang="es-CL" sz="12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mediante el uso de </a:t>
                </a:r>
                <a:r>
                  <a:rPr lang="es-CL" sz="1200" b="1">
                    <a:solidFill>
                      <a:srgbClr val="0070C0"/>
                    </a:solidFill>
                    <a:latin typeface="Aptos"/>
                    <a:cs typeface="Arial"/>
                  </a:rPr>
                  <a:t>mensajería automatizada en IVR.</a:t>
                </a:r>
                <a:endParaRPr lang="es-ES" sz="1200" b="1">
                  <a:solidFill>
                    <a:srgbClr val="0070C0"/>
                  </a:solidFill>
                  <a:latin typeface="Aptos"/>
                  <a:cs typeface="Arial"/>
                </a:endParaRPr>
              </a:p>
              <a:p>
                <a:pPr algn="ctr"/>
                <a:endParaRPr lang="es-CL"/>
              </a:p>
            </p:txBody>
          </p:sp>
        </p:grpSp>
        <p:pic>
          <p:nvPicPr>
            <p:cNvPr id="13" name="Gráfico 12" descr="Call center con relleno sólido">
              <a:extLst>
                <a:ext uri="{FF2B5EF4-FFF2-40B4-BE49-F238E27FC236}">
                  <a16:creationId xmlns:a16="http://schemas.microsoft.com/office/drawing/2014/main" id="{575521A1-A9C2-ED75-EBD8-AE605EC07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264708" y="1844594"/>
              <a:ext cx="700730" cy="700730"/>
            </a:xfrm>
            <a:prstGeom prst="rect">
              <a:avLst/>
            </a:prstGeom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49E175E1-C0CD-F110-362D-B42FD227A014}"/>
              </a:ext>
            </a:extLst>
          </p:cNvPr>
          <p:cNvGrpSpPr/>
          <p:nvPr/>
        </p:nvGrpSpPr>
        <p:grpSpPr>
          <a:xfrm>
            <a:off x="6259586" y="1507534"/>
            <a:ext cx="2650816" cy="4292371"/>
            <a:chOff x="6259586" y="1507534"/>
            <a:chExt cx="2650816" cy="4292371"/>
          </a:xfrm>
        </p:grpSpPr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2A8A73EC-6987-3663-CA01-7EA4BB1196EC}"/>
                </a:ext>
              </a:extLst>
            </p:cNvPr>
            <p:cNvGrpSpPr/>
            <p:nvPr/>
          </p:nvGrpSpPr>
          <p:grpSpPr>
            <a:xfrm>
              <a:off x="6259586" y="1507534"/>
              <a:ext cx="2650816" cy="4292371"/>
              <a:chOff x="3145210" y="1507698"/>
              <a:chExt cx="2853581" cy="3842604"/>
            </a:xfrm>
          </p:grpSpPr>
          <p:sp>
            <p:nvSpPr>
              <p:cNvPr id="31" name="Rectángulo: esquinas superiores redondeadas 30">
                <a:extLst>
                  <a:ext uri="{FF2B5EF4-FFF2-40B4-BE49-F238E27FC236}">
                    <a16:creationId xmlns:a16="http://schemas.microsoft.com/office/drawing/2014/main" id="{CE4F1D17-EDE3-2B8E-7A60-12115D191A7F}"/>
                  </a:ext>
                </a:extLst>
              </p:cNvPr>
              <p:cNvSpPr/>
              <p:nvPr/>
            </p:nvSpPr>
            <p:spPr>
              <a:xfrm>
                <a:off x="3145210" y="2952206"/>
                <a:ext cx="2853579" cy="2398096"/>
              </a:xfrm>
              <a:prstGeom prst="round2SameRect">
                <a:avLst>
                  <a:gd name="adj1" fmla="val 0"/>
                  <a:gd name="adj2" fmla="val 8352"/>
                </a:avLst>
              </a:prstGeom>
              <a:noFill/>
              <a:ln w="28575">
                <a:solidFill>
                  <a:srgbClr val="397CD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32" name="Rectángulo: esquinas superiores redondeadas 31">
                <a:extLst>
                  <a:ext uri="{FF2B5EF4-FFF2-40B4-BE49-F238E27FC236}">
                    <a16:creationId xmlns:a16="http://schemas.microsoft.com/office/drawing/2014/main" id="{BDCA1CB2-6A84-595F-9EB7-14AFC155DEFF}"/>
                  </a:ext>
                </a:extLst>
              </p:cNvPr>
              <p:cNvSpPr/>
              <p:nvPr/>
            </p:nvSpPr>
            <p:spPr>
              <a:xfrm>
                <a:off x="3145212" y="1507698"/>
                <a:ext cx="2853579" cy="686862"/>
              </a:xfrm>
              <a:prstGeom prst="round2SameRect">
                <a:avLst>
                  <a:gd name="adj1" fmla="val 26810"/>
                  <a:gd name="adj2" fmla="val 0"/>
                </a:avLst>
              </a:prstGeom>
              <a:solidFill>
                <a:srgbClr val="397CD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33" name="Rectángulo: esquinas redondeadas 32">
                <a:extLst>
                  <a:ext uri="{FF2B5EF4-FFF2-40B4-BE49-F238E27FC236}">
                    <a16:creationId xmlns:a16="http://schemas.microsoft.com/office/drawing/2014/main" id="{B53B9F70-56DC-3D4B-672D-A8E187091AEA}"/>
                  </a:ext>
                </a:extLst>
              </p:cNvPr>
              <p:cNvSpPr/>
              <p:nvPr/>
            </p:nvSpPr>
            <p:spPr>
              <a:xfrm>
                <a:off x="3241963" y="1602378"/>
                <a:ext cx="2662447" cy="3652918"/>
              </a:xfrm>
              <a:prstGeom prst="roundRect">
                <a:avLst>
                  <a:gd name="adj" fmla="val 4316"/>
                </a:avLst>
              </a:prstGeom>
              <a:solidFill>
                <a:srgbClr val="E0E7EC"/>
              </a:solidFill>
              <a:ln w="28575">
                <a:solidFill>
                  <a:srgbClr val="F2F5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endParaRPr lang="es-MX" sz="2000" b="1">
                  <a:solidFill>
                    <a:srgbClr val="005E9F"/>
                  </a:solidFill>
                  <a:latin typeface="Aptos"/>
                  <a:cs typeface="Arial"/>
                </a:endParaRPr>
              </a:p>
              <a:p>
                <a:pPr algn="ctr">
                  <a:lnSpc>
                    <a:spcPts val="1800"/>
                  </a:lnSpc>
                </a:pPr>
                <a:r>
                  <a:rPr lang="es-MX" sz="2000" b="1">
                    <a:solidFill>
                      <a:srgbClr val="005E9F"/>
                    </a:solidFill>
                    <a:latin typeface="Aptos"/>
                    <a:cs typeface="Arial"/>
                  </a:rPr>
                  <a:t>Formulario</a:t>
                </a:r>
              </a:p>
              <a:p>
                <a:pPr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s-MX" sz="2000" b="1">
                    <a:solidFill>
                      <a:srgbClr val="005E9F"/>
                    </a:solidFill>
                    <a:latin typeface="Aptos"/>
                    <a:cs typeface="Arial"/>
                  </a:rPr>
                  <a:t>Contacto Web</a:t>
                </a:r>
                <a:endParaRPr lang="es-MX" sz="2000" b="1">
                  <a:solidFill>
                    <a:srgbClr val="647FA0"/>
                  </a:solidFill>
                  <a:latin typeface="Aptos"/>
                  <a:cs typeface="Arial"/>
                </a:endParaRPr>
              </a:p>
              <a:p>
                <a:pPr algn="ctr"/>
                <a:r>
                  <a:rPr lang="es-ES" sz="1200">
                    <a:solidFill>
                      <a:schemeClr val="tx2">
                        <a:lumMod val="75000"/>
                      </a:schemeClr>
                    </a:solidFill>
                    <a:latin typeface="Aptos" panose="020B0004020202020204" pitchFamily="34" charset="0"/>
                    <a:cs typeface="Arial" panose="020B0604020202020204" pitchFamily="34" charset="0"/>
                  </a:rPr>
                  <a:t>Mantendremos como canal de consulta el formulario contacto web disponible en sii.cl. </a:t>
                </a:r>
              </a:p>
            </p:txBody>
          </p:sp>
        </p:grpSp>
        <p:pic>
          <p:nvPicPr>
            <p:cNvPr id="15" name="Gráfico 14" descr="List con relleno sólido">
              <a:extLst>
                <a:ext uri="{FF2B5EF4-FFF2-40B4-BE49-F238E27FC236}">
                  <a16:creationId xmlns:a16="http://schemas.microsoft.com/office/drawing/2014/main" id="{1974806D-9598-F677-99C9-C5B111E9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309213" y="1844594"/>
              <a:ext cx="700730" cy="700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55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Mujer sonriendo para la cámara delante de una pantalla&#10;&#10;El contenido generado por IA puede ser incorrecto.">
            <a:extLst>
              <a:ext uri="{FF2B5EF4-FFF2-40B4-BE49-F238E27FC236}">
                <a16:creationId xmlns:a16="http://schemas.microsoft.com/office/drawing/2014/main" id="{510E0138-CD18-3936-1BA7-AAB593F07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9" y="1511042"/>
            <a:ext cx="2512149" cy="3320809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865BFFA-FAD0-235B-E669-76937B92C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51388" y="2634687"/>
            <a:ext cx="4400514" cy="13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4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5F6EEB22-1E76-C6D5-CD83-5E2E99D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3" name="Redondear rectángulo de una esquina 9">
            <a:extLst>
              <a:ext uri="{FF2B5EF4-FFF2-40B4-BE49-F238E27FC236}">
                <a16:creationId xmlns:a16="http://schemas.microsoft.com/office/drawing/2014/main" id="{3BF18D12-1C7C-A220-39D4-F14F37ACDF01}"/>
              </a:ext>
            </a:extLst>
          </p:cNvPr>
          <p:cNvSpPr/>
          <p:nvPr/>
        </p:nvSpPr>
        <p:spPr>
          <a:xfrm>
            <a:off x="0" y="0"/>
            <a:ext cx="2610465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MEDIDAS 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NO TRIBUTARIAS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4" name="Cruz 3">
            <a:extLst>
              <a:ext uri="{FF2B5EF4-FFF2-40B4-BE49-F238E27FC236}">
                <a16:creationId xmlns:a16="http://schemas.microsoft.com/office/drawing/2014/main" id="{6F5F00B5-81FD-FF6E-E5A4-A79EBA9BEC29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7B0D819-1925-64C5-99AF-35FBF3009BFD}"/>
              </a:ext>
            </a:extLst>
          </p:cNvPr>
          <p:cNvCxnSpPr>
            <a:cxnSpLocks/>
          </p:cNvCxnSpPr>
          <p:nvPr/>
        </p:nvCxnSpPr>
        <p:spPr>
          <a:xfrm>
            <a:off x="697166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ruz 5">
            <a:extLst>
              <a:ext uri="{FF2B5EF4-FFF2-40B4-BE49-F238E27FC236}">
                <a16:creationId xmlns:a16="http://schemas.microsoft.com/office/drawing/2014/main" id="{8FEB3005-2DEF-CE7B-066E-39590CA68FE5}"/>
              </a:ext>
            </a:extLst>
          </p:cNvPr>
          <p:cNvSpPr/>
          <p:nvPr/>
        </p:nvSpPr>
        <p:spPr>
          <a:xfrm rot="18900000">
            <a:off x="2282471" y="114390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7134A7D4-666D-40D2-4B15-6C08BFA72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120" y="918488"/>
            <a:ext cx="4686300" cy="50958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7329E74-A2D7-9650-015E-5E2EB074C7D0}"/>
              </a:ext>
            </a:extLst>
          </p:cNvPr>
          <p:cNvSpPr txBox="1"/>
          <p:nvPr/>
        </p:nvSpPr>
        <p:spPr>
          <a:xfrm>
            <a:off x="1448756" y="3013151"/>
            <a:ext cx="1604164" cy="953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es-ES" sz="2400" b="1">
                <a:solidFill>
                  <a:srgbClr val="005E9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Pago de</a:t>
            </a:r>
          </a:p>
          <a:p>
            <a:pPr marL="0" indent="0">
              <a:lnSpc>
                <a:spcPts val="2200"/>
              </a:lnSpc>
              <a:buNone/>
            </a:pPr>
            <a:r>
              <a:rPr lang="es-ES" sz="2400" b="1">
                <a:solidFill>
                  <a:srgbClr val="005E9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Préstamo</a:t>
            </a:r>
          </a:p>
          <a:p>
            <a:pPr marL="0" indent="0">
              <a:lnSpc>
                <a:spcPts val="2200"/>
              </a:lnSpc>
              <a:buNone/>
            </a:pPr>
            <a:r>
              <a:rPr lang="es-ES" sz="2400" b="1">
                <a:solidFill>
                  <a:srgbClr val="005E9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Solidario</a:t>
            </a:r>
          </a:p>
        </p:txBody>
      </p:sp>
      <p:pic>
        <p:nvPicPr>
          <p:cNvPr id="12" name="Gráfico 11" descr="Laptop con relleno sólido">
            <a:extLst>
              <a:ext uri="{FF2B5EF4-FFF2-40B4-BE49-F238E27FC236}">
                <a16:creationId xmlns:a16="http://schemas.microsoft.com/office/drawing/2014/main" id="{52718FCD-DD5C-3241-C0F0-D7C6572241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65831" y="1231660"/>
            <a:ext cx="470535" cy="470535"/>
          </a:xfrm>
          <a:prstGeom prst="rect">
            <a:avLst/>
          </a:prstGeom>
        </p:spPr>
      </p:pic>
      <p:pic>
        <p:nvPicPr>
          <p:cNvPr id="24" name="Gráfico 23" descr="Coins con relleno sólido">
            <a:extLst>
              <a:ext uri="{FF2B5EF4-FFF2-40B4-BE49-F238E27FC236}">
                <a16:creationId xmlns:a16="http://schemas.microsoft.com/office/drawing/2014/main" id="{EA1213F9-DF19-D7FA-8A34-E661E550A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15040" y="3267011"/>
            <a:ext cx="398829" cy="398828"/>
          </a:xfrm>
          <a:prstGeom prst="rect">
            <a:avLst/>
          </a:prstGeom>
        </p:spPr>
      </p:pic>
      <p:pic>
        <p:nvPicPr>
          <p:cNvPr id="27" name="Gráfico 26" descr="Double Tap Gesture con relleno sólido">
            <a:extLst>
              <a:ext uri="{FF2B5EF4-FFF2-40B4-BE49-F238E27FC236}">
                <a16:creationId xmlns:a16="http://schemas.microsoft.com/office/drawing/2014/main" id="{3F05BE7A-57A6-4B0E-856E-91A973E5E6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3402704" y="5258821"/>
            <a:ext cx="398827" cy="398827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A4517404-9E08-8903-E608-B6F445031F27}"/>
              </a:ext>
            </a:extLst>
          </p:cNvPr>
          <p:cNvGrpSpPr/>
          <p:nvPr/>
        </p:nvGrpSpPr>
        <p:grpSpPr>
          <a:xfrm>
            <a:off x="4853984" y="851386"/>
            <a:ext cx="3830896" cy="5071048"/>
            <a:chOff x="4853984" y="851386"/>
            <a:chExt cx="3830896" cy="5071048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27782DB-E091-EEFB-6616-018573778A93}"/>
                </a:ext>
              </a:extLst>
            </p:cNvPr>
            <p:cNvGrpSpPr/>
            <p:nvPr/>
          </p:nvGrpSpPr>
          <p:grpSpPr>
            <a:xfrm>
              <a:off x="4853984" y="851386"/>
              <a:ext cx="3830896" cy="748731"/>
              <a:chOff x="4853984" y="851386"/>
              <a:chExt cx="3830896" cy="748731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023B7CA-CA48-1C58-B07A-E0E50A276B97}"/>
                  </a:ext>
                </a:extLst>
              </p:cNvPr>
              <p:cNvSpPr txBox="1"/>
              <p:nvPr/>
            </p:nvSpPr>
            <p:spPr>
              <a:xfrm>
                <a:off x="5145420" y="851386"/>
                <a:ext cx="3539460" cy="74873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>
                  <a:lnSpc>
                    <a:spcPts val="1700"/>
                  </a:lnSpc>
                  <a:buClr>
                    <a:schemeClr val="tx2">
                      <a:lumMod val="60000"/>
                      <a:lumOff val="40000"/>
                    </a:schemeClr>
                  </a:buClr>
                  <a:tabLst>
                    <a:tab pos="457200" algn="l"/>
                  </a:tabLst>
                </a:pPr>
                <a:r>
                  <a:rPr lang="es-CL" sz="16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Se espera recibir cerca de </a:t>
                </a:r>
                <a:r>
                  <a:rPr lang="es-CL" sz="1600" b="1">
                    <a:solidFill>
                      <a:srgbClr val="005E9F"/>
                    </a:solidFill>
                    <a:latin typeface="Aptos"/>
                    <a:cs typeface="Arial"/>
                  </a:rPr>
                  <a:t>610 mil declaraciones</a:t>
                </a:r>
                <a:r>
                  <a:rPr lang="es-CL" sz="1600" b="1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 </a:t>
                </a:r>
                <a:r>
                  <a:rPr lang="es-CL" sz="1600">
                    <a:solidFill>
                      <a:schemeClr val="tx2">
                        <a:lumMod val="75000"/>
                      </a:schemeClr>
                    </a:solidFill>
                    <a:latin typeface="Aptos"/>
                    <a:cs typeface="Arial"/>
                  </a:rPr>
                  <a:t>asociadas al Préstamo Solidario solicitado en 2021.</a:t>
                </a:r>
                <a:endParaRPr lang="es-ES" sz="1600">
                  <a:solidFill>
                    <a:schemeClr val="tx2">
                      <a:lumMod val="75000"/>
                    </a:schemeClr>
                  </a:solidFill>
                  <a:latin typeface="Aptos"/>
                  <a:cs typeface="Arial" panose="020B0604020202020204" pitchFamily="34" charset="0"/>
                </a:endParaRPr>
              </a:p>
            </p:txBody>
          </p:sp>
          <p:sp>
            <p:nvSpPr>
              <p:cNvPr id="23" name="Triángulo isósceles 22">
                <a:extLst>
                  <a:ext uri="{FF2B5EF4-FFF2-40B4-BE49-F238E27FC236}">
                    <a16:creationId xmlns:a16="http://schemas.microsoft.com/office/drawing/2014/main" id="{99010112-8E35-2617-CDD8-96AA089508AD}"/>
                  </a:ext>
                </a:extLst>
              </p:cNvPr>
              <p:cNvSpPr/>
              <p:nvPr/>
            </p:nvSpPr>
            <p:spPr>
              <a:xfrm rot="5400000">
                <a:off x="4840231" y="1145705"/>
                <a:ext cx="199415" cy="171909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09B1453A-7459-B3E8-8F55-21867EE64540}"/>
                </a:ext>
              </a:extLst>
            </p:cNvPr>
            <p:cNvGrpSpPr/>
            <p:nvPr/>
          </p:nvGrpSpPr>
          <p:grpSpPr>
            <a:xfrm>
              <a:off x="4853984" y="4798600"/>
              <a:ext cx="3776652" cy="1123834"/>
              <a:chOff x="4853984" y="4798600"/>
              <a:chExt cx="3776652" cy="1123834"/>
            </a:xfrm>
          </p:grpSpPr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62881642-5F82-8DFC-9FD6-AA0CC775029C}"/>
                  </a:ext>
                </a:extLst>
              </p:cNvPr>
              <p:cNvSpPr txBox="1"/>
              <p:nvPr/>
            </p:nvSpPr>
            <p:spPr>
              <a:xfrm>
                <a:off x="5145420" y="4798600"/>
                <a:ext cx="3485216" cy="1123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600"/>
                  </a:lnSpc>
                  <a:buClr>
                    <a:schemeClr val="tx2">
                      <a:lumMod val="60000"/>
                      <a:lumOff val="40000"/>
                    </a:schemeClr>
                  </a:buClr>
                  <a:tabLst>
                    <a:tab pos="457200" algn="l"/>
                  </a:tabLst>
                </a:pPr>
                <a:r>
                  <a:rPr lang="es-CL" sz="1600">
                    <a:solidFill>
                      <a:schemeClr val="tx2">
                        <a:lumMod val="75000"/>
                      </a:schemeClr>
                    </a:solidFill>
                    <a:effectLst/>
                    <a:latin typeface="Aptos" panose="020B0004020202020204" pitchFamily="34" charset="0"/>
                    <a:ea typeface="Calibri"/>
                    <a:cs typeface="Arial"/>
                  </a:rPr>
                  <a:t>Al presentar su Declaración de Renta, </a:t>
                </a:r>
                <a:r>
                  <a:rPr lang="es-CL" sz="1600">
                    <a:solidFill>
                      <a:schemeClr val="tx2">
                        <a:lumMod val="75000"/>
                      </a:schemeClr>
                    </a:solidFill>
                    <a:latin typeface="Aptos" panose="020B0004020202020204" pitchFamily="34" charset="0"/>
                    <a:ea typeface="Calibri"/>
                    <a:cs typeface="Arial"/>
                  </a:rPr>
                  <a:t>ofreceremos la opción de </a:t>
                </a:r>
                <a:r>
                  <a:rPr lang="es-CL" sz="1600" b="1">
                    <a:solidFill>
                      <a:srgbClr val="005E9F"/>
                    </a:solidFill>
                    <a:latin typeface="Aptos" panose="020B0004020202020204" pitchFamily="34" charset="0"/>
                    <a:ea typeface="Calibri"/>
                    <a:cs typeface="Arial"/>
                  </a:rPr>
                  <a:t>solicitar la devolución de </a:t>
                </a:r>
                <a:r>
                  <a:rPr lang="es-CL" sz="1600" b="1">
                    <a:solidFill>
                      <a:srgbClr val="005E9F"/>
                    </a:solidFill>
                    <a:effectLst/>
                    <a:latin typeface="Aptos" panose="020B0004020202020204" pitchFamily="34" charset="0"/>
                    <a:ea typeface="Calibri"/>
                    <a:cs typeface="Arial"/>
                  </a:rPr>
                  <a:t>excedentes</a:t>
                </a:r>
                <a:r>
                  <a:rPr lang="es-CL" sz="1600">
                    <a:solidFill>
                      <a:srgbClr val="005E9F"/>
                    </a:solidFill>
                    <a:effectLst/>
                    <a:latin typeface="Aptos" panose="020B0004020202020204" pitchFamily="34" charset="0"/>
                    <a:ea typeface="Calibri"/>
                    <a:cs typeface="Arial"/>
                  </a:rPr>
                  <a:t> </a:t>
                </a:r>
                <a:r>
                  <a:rPr lang="es-CL" sz="1600">
                    <a:solidFill>
                      <a:schemeClr val="tx2">
                        <a:lumMod val="75000"/>
                      </a:schemeClr>
                    </a:solidFill>
                    <a:effectLst/>
                    <a:latin typeface="Aptos" panose="020B0004020202020204" pitchFamily="34" charset="0"/>
                    <a:ea typeface="Calibri"/>
                    <a:cs typeface="Arial"/>
                  </a:rPr>
                  <a:t>por concepto de las retenciones adicionales del 3%, si corresponde.</a:t>
                </a:r>
                <a:r>
                  <a:rPr lang="es-ES" sz="1600" b="1">
                    <a:solidFill>
                      <a:schemeClr val="tx2">
                        <a:lumMod val="75000"/>
                      </a:schemeClr>
                    </a:solidFill>
                    <a:latin typeface="Aptos" panose="020B0004020202020204" pitchFamily="34" charset="0"/>
                    <a:cs typeface="Arial"/>
                  </a:rPr>
                  <a:t> </a:t>
                </a:r>
              </a:p>
            </p:txBody>
          </p:sp>
          <p:sp>
            <p:nvSpPr>
              <p:cNvPr id="25" name="Triángulo isósceles 24">
                <a:extLst>
                  <a:ext uri="{FF2B5EF4-FFF2-40B4-BE49-F238E27FC236}">
                    <a16:creationId xmlns:a16="http://schemas.microsoft.com/office/drawing/2014/main" id="{6BE31958-6DBD-0247-A1FB-B4E22DBBF6AC}"/>
                  </a:ext>
                </a:extLst>
              </p:cNvPr>
              <p:cNvSpPr/>
              <p:nvPr/>
            </p:nvSpPr>
            <p:spPr>
              <a:xfrm rot="5400000">
                <a:off x="4840231" y="5372279"/>
                <a:ext cx="199415" cy="171909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E96A06F3-7AB4-4C6B-1C4B-BC77AFADF1F3}"/>
                </a:ext>
              </a:extLst>
            </p:cNvPr>
            <p:cNvGrpSpPr/>
            <p:nvPr/>
          </p:nvGrpSpPr>
          <p:grpSpPr>
            <a:xfrm>
              <a:off x="5472696" y="3216904"/>
              <a:ext cx="2454283" cy="508281"/>
              <a:chOff x="5472696" y="3216904"/>
              <a:chExt cx="2454283" cy="508281"/>
            </a:xfrm>
          </p:grpSpPr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0245F81-AC98-517A-B49A-58B13B34360A}"/>
                  </a:ext>
                </a:extLst>
              </p:cNvPr>
              <p:cNvSpPr txBox="1"/>
              <p:nvPr/>
            </p:nvSpPr>
            <p:spPr>
              <a:xfrm>
                <a:off x="5804247" y="3216904"/>
                <a:ext cx="2122732" cy="5082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600"/>
                  </a:lnSpc>
                  <a:buClr>
                    <a:schemeClr val="tx2">
                      <a:lumMod val="60000"/>
                      <a:lumOff val="40000"/>
                    </a:schemeClr>
                  </a:buClr>
                  <a:tabLst>
                    <a:tab pos="457200" algn="l"/>
                  </a:tabLst>
                </a:pPr>
                <a:r>
                  <a:rPr lang="es-CL" sz="1600" b="1">
                    <a:solidFill>
                      <a:srgbClr val="005E9F"/>
                    </a:solidFill>
                    <a:latin typeface="Aptos"/>
                    <a:cs typeface="Arial"/>
                  </a:rPr>
                  <a:t>Corresponde pagar</a:t>
                </a:r>
              </a:p>
              <a:p>
                <a:pPr>
                  <a:lnSpc>
                    <a:spcPts val="1600"/>
                  </a:lnSpc>
                  <a:buClr>
                    <a:schemeClr val="tx2">
                      <a:lumMod val="60000"/>
                      <a:lumOff val="40000"/>
                    </a:schemeClr>
                  </a:buClr>
                  <a:tabLst>
                    <a:tab pos="457200" algn="l"/>
                  </a:tabLst>
                </a:pPr>
                <a:r>
                  <a:rPr lang="es-CL" sz="1600" b="1">
                    <a:solidFill>
                      <a:srgbClr val="005E9F"/>
                    </a:solidFill>
                    <a:latin typeface="Aptos"/>
                    <a:cs typeface="Arial"/>
                  </a:rPr>
                  <a:t>la última cuota.</a:t>
                </a:r>
                <a:endParaRPr lang="es-ES" sz="1600" b="1">
                  <a:solidFill>
                    <a:srgbClr val="005E9F"/>
                  </a:solidFill>
                  <a:latin typeface="Aptos"/>
                  <a:cs typeface="Arial"/>
                </a:endParaRPr>
              </a:p>
            </p:txBody>
          </p:sp>
          <p:sp>
            <p:nvSpPr>
              <p:cNvPr id="28" name="Triángulo isósceles 27">
                <a:extLst>
                  <a:ext uri="{FF2B5EF4-FFF2-40B4-BE49-F238E27FC236}">
                    <a16:creationId xmlns:a16="http://schemas.microsoft.com/office/drawing/2014/main" id="{98F8184D-D1DD-7147-9E21-E8913FB504A2}"/>
                  </a:ext>
                </a:extLst>
              </p:cNvPr>
              <p:cNvSpPr/>
              <p:nvPr/>
            </p:nvSpPr>
            <p:spPr>
              <a:xfrm rot="5400000">
                <a:off x="5458943" y="3380470"/>
                <a:ext cx="199415" cy="171909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23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una esquina 9">
            <a:extLst>
              <a:ext uri="{FF2B5EF4-FFF2-40B4-BE49-F238E27FC236}">
                <a16:creationId xmlns:a16="http://schemas.microsoft.com/office/drawing/2014/main" id="{101CAC24-5831-B48F-33F7-8475A2D12C4D}"/>
              </a:ext>
            </a:extLst>
          </p:cNvPr>
          <p:cNvSpPr/>
          <p:nvPr/>
        </p:nvSpPr>
        <p:spPr>
          <a:xfrm>
            <a:off x="0" y="0"/>
            <a:ext cx="5264150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CALENDARIO DEVOLUCIÓN EXCEDENTES 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PRÉSTAMO SOLIDARIO 2021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6" name="Cruz 5">
            <a:extLst>
              <a:ext uri="{FF2B5EF4-FFF2-40B4-BE49-F238E27FC236}">
                <a16:creationId xmlns:a16="http://schemas.microsoft.com/office/drawing/2014/main" id="{C9C7941C-E94E-C326-37A7-A6A08795BD26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042B9B7-23D1-8598-5FB2-2FE3422B4CC9}"/>
              </a:ext>
            </a:extLst>
          </p:cNvPr>
          <p:cNvCxnSpPr>
            <a:cxnSpLocks/>
          </p:cNvCxnSpPr>
          <p:nvPr/>
        </p:nvCxnSpPr>
        <p:spPr>
          <a:xfrm>
            <a:off x="3378537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ruz 7">
            <a:extLst>
              <a:ext uri="{FF2B5EF4-FFF2-40B4-BE49-F238E27FC236}">
                <a16:creationId xmlns:a16="http://schemas.microsoft.com/office/drawing/2014/main" id="{84387D9F-7D69-51A3-F1A4-DA6721649AC8}"/>
              </a:ext>
            </a:extLst>
          </p:cNvPr>
          <p:cNvSpPr/>
          <p:nvPr/>
        </p:nvSpPr>
        <p:spPr>
          <a:xfrm rot="18900000">
            <a:off x="4905020" y="114391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ADF14F-6E09-BA58-3C64-28276D47592E}"/>
              </a:ext>
            </a:extLst>
          </p:cNvPr>
          <p:cNvGrpSpPr/>
          <p:nvPr/>
        </p:nvGrpSpPr>
        <p:grpSpPr>
          <a:xfrm>
            <a:off x="801944" y="2183689"/>
            <a:ext cx="7612556" cy="2489534"/>
            <a:chOff x="1863457" y="2238995"/>
            <a:chExt cx="5612307" cy="1835075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72B4EB6A-6E80-DB59-E23A-CB35A2E10776}"/>
                </a:ext>
              </a:extLst>
            </p:cNvPr>
            <p:cNvSpPr/>
            <p:nvPr/>
          </p:nvSpPr>
          <p:spPr>
            <a:xfrm>
              <a:off x="1863457" y="3527516"/>
              <a:ext cx="5612307" cy="546554"/>
            </a:xfrm>
            <a:prstGeom prst="rect">
              <a:avLst/>
            </a:prstGeom>
            <a:solidFill>
              <a:srgbClr val="397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46961B5-3FA3-6571-D094-88BBC0C4A7DF}"/>
                </a:ext>
              </a:extLst>
            </p:cNvPr>
            <p:cNvSpPr/>
            <p:nvPr/>
          </p:nvSpPr>
          <p:spPr>
            <a:xfrm>
              <a:off x="1863457" y="2238995"/>
              <a:ext cx="5612307" cy="825320"/>
            </a:xfrm>
            <a:prstGeom prst="rect">
              <a:avLst/>
            </a:prstGeom>
            <a:solidFill>
              <a:srgbClr val="397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D27742F7-9EC9-7812-FB67-9E145DC74129}"/>
                </a:ext>
              </a:extLst>
            </p:cNvPr>
            <p:cNvSpPr/>
            <p:nvPr/>
          </p:nvSpPr>
          <p:spPr>
            <a:xfrm>
              <a:off x="1924051" y="2297877"/>
              <a:ext cx="5488236" cy="1717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FE60669-64ED-EDEC-8F94-A43CB99FB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314256"/>
              </p:ext>
            </p:extLst>
          </p:nvPr>
        </p:nvGraphicFramePr>
        <p:xfrm>
          <a:off x="944819" y="2322870"/>
          <a:ext cx="7332145" cy="2194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5935">
                  <a:extLst>
                    <a:ext uri="{9D8B030D-6E8A-4147-A177-3AD203B41FA5}">
                      <a16:colId xmlns:a16="http://schemas.microsoft.com/office/drawing/2014/main" val="3809903843"/>
                    </a:ext>
                  </a:extLst>
                </a:gridCol>
                <a:gridCol w="1993105">
                  <a:extLst>
                    <a:ext uri="{9D8B030D-6E8A-4147-A177-3AD203B41FA5}">
                      <a16:colId xmlns:a16="http://schemas.microsoft.com/office/drawing/2014/main" val="2813716430"/>
                    </a:ext>
                  </a:extLst>
                </a:gridCol>
                <a:gridCol w="1993105">
                  <a:extLst>
                    <a:ext uri="{9D8B030D-6E8A-4147-A177-3AD203B41FA5}">
                      <a16:colId xmlns:a16="http://schemas.microsoft.com/office/drawing/2014/main" val="3393737411"/>
                    </a:ext>
                  </a:extLst>
                </a:gridCol>
              </a:tblGrid>
              <a:tr h="438995">
                <a:tc>
                  <a:txBody>
                    <a:bodyPr/>
                    <a:lstStyle/>
                    <a:p>
                      <a:pPr algn="l"/>
                      <a:r>
                        <a:rPr lang="es-ES" sz="120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s-E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1979C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</a:rPr>
                        <a:t>Devolución Préstamo</a:t>
                      </a:r>
                      <a:endParaRPr lang="es-E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1979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355150"/>
                  </a:ext>
                </a:extLst>
              </a:tr>
              <a:tr h="438995"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Desde - Hasta</a:t>
                      </a:r>
                      <a:endParaRPr lang="es-ES" sz="1200" b="1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647F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Depósito</a:t>
                      </a:r>
                      <a:endParaRPr lang="es-ES" sz="1200" b="1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647F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Cheque</a:t>
                      </a:r>
                      <a:endParaRPr lang="es-ES" sz="1200" b="1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647F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058128"/>
                  </a:ext>
                </a:extLst>
              </a:tr>
              <a:tr h="438995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01 de Abril al 21 de Abril</a:t>
                      </a:r>
                      <a:endParaRPr lang="es-ES" sz="1200" b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Ju 14 de mayo</a:t>
                      </a:r>
                      <a:endParaRPr lang="es-ES" sz="120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Vi 29 de mayo</a:t>
                      </a:r>
                      <a:endParaRPr lang="es-ES" sz="1200" dirty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73156"/>
                  </a:ext>
                </a:extLst>
              </a:tr>
              <a:tr h="438995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0" dirty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22 de Abril al 28 de Abril</a:t>
                      </a:r>
                      <a:endParaRPr lang="es-ES" sz="1200" b="0" dirty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Vi 22 de mayo</a:t>
                      </a:r>
                      <a:endParaRPr lang="es-ES" sz="1200" dirty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Vi 29 de mayo</a:t>
                      </a:r>
                      <a:endParaRPr lang="es-ES" sz="1200" dirty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828403"/>
                  </a:ext>
                </a:extLst>
              </a:tr>
              <a:tr h="438995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29 de Abril al 08 de Mayo</a:t>
                      </a:r>
                      <a:endParaRPr lang="es-ES" sz="1200" b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Vi 29 de mayo</a:t>
                      </a:r>
                      <a:endParaRPr lang="es-ES" sz="120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solidFill>
                            <a:srgbClr val="44546A"/>
                          </a:solidFill>
                          <a:effectLst/>
                          <a:latin typeface="Aptos" panose="020B0004020202020204" pitchFamily="34" charset="0"/>
                        </a:rPr>
                        <a:t>Vi 29 de mayo</a:t>
                      </a:r>
                      <a:endParaRPr lang="es-ES" sz="1200" dirty="0">
                        <a:solidFill>
                          <a:srgbClr val="44546A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197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39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EAFFB-D5DF-99CC-E177-8D168FFA6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dondear rectángulo de una esquina 16">
            <a:extLst>
              <a:ext uri="{FF2B5EF4-FFF2-40B4-BE49-F238E27FC236}">
                <a16:creationId xmlns:a16="http://schemas.microsoft.com/office/drawing/2014/main" id="{D503CC09-1288-4859-977C-FB5A70681AFE}"/>
              </a:ext>
            </a:extLst>
          </p:cNvPr>
          <p:cNvSpPr/>
          <p:nvPr/>
        </p:nvSpPr>
        <p:spPr>
          <a:xfrm rot="10800000">
            <a:off x="-627018" y="1269536"/>
            <a:ext cx="6221923" cy="4318927"/>
          </a:xfrm>
          <a:prstGeom prst="round2DiagRect">
            <a:avLst>
              <a:gd name="adj1" fmla="val 5667"/>
              <a:gd name="adj2" fmla="val 0"/>
            </a:avLst>
          </a:prstGeom>
          <a:solidFill>
            <a:srgbClr val="E6E8EF">
              <a:alpha val="6186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5FE5E8C-A9C7-ABE7-7344-9C900E1D9F08}"/>
              </a:ext>
            </a:extLst>
          </p:cNvPr>
          <p:cNvSpPr txBox="1"/>
          <p:nvPr/>
        </p:nvSpPr>
        <p:spPr>
          <a:xfrm>
            <a:off x="352424" y="2050193"/>
            <a:ext cx="4411961" cy="27576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>
              <a:buNone/>
            </a:pPr>
            <a:r>
              <a:rPr lang="es-ES" sz="1800" b="1" dirty="0">
                <a:solidFill>
                  <a:srgbClr val="005E9F"/>
                </a:solidFill>
                <a:latin typeface="Aptos"/>
                <a:cs typeface="Arial"/>
              </a:rPr>
              <a:t>Cotizaciones Previsionales</a:t>
            </a:r>
          </a:p>
          <a:p>
            <a:pPr marL="0" indent="0">
              <a:buNone/>
            </a:pPr>
            <a:r>
              <a:rPr lang="es-ES" sz="1800" b="1" dirty="0">
                <a:solidFill>
                  <a:srgbClr val="005E9F"/>
                </a:solidFill>
                <a:latin typeface="Aptos"/>
                <a:cs typeface="Arial"/>
              </a:rPr>
              <a:t>Obligatorias Para Honorarios</a:t>
            </a:r>
          </a:p>
          <a:p>
            <a:pPr marL="285750" indent="-285750">
              <a:buClr>
                <a:srgbClr val="00BCFF"/>
              </a:buClr>
              <a:buFont typeface="Arial" panose="020B0604020202020204" pitchFamily="34" charset="0"/>
              <a:buChar char="•"/>
            </a:pPr>
            <a:endParaRPr lang="es-ES" sz="1600" b="1" dirty="0">
              <a:solidFill>
                <a:srgbClr val="0064A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Clr>
                <a:srgbClr val="00BCFF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L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Cerca de </a:t>
            </a:r>
            <a:r>
              <a:rPr lang="es-CL" sz="1600" b="1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535 mil trabajadores </a:t>
            </a:r>
            <a:r>
              <a:rPr lang="es-CL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independientes deberán cotizar en su Declaración de Renta (Ley </a:t>
            </a:r>
            <a:r>
              <a:rPr lang="es-CL" sz="1600" dirty="0" err="1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N°</a:t>
            </a:r>
            <a:r>
              <a:rPr lang="es-CL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 21.133).</a:t>
            </a:r>
          </a:p>
          <a:p>
            <a:pPr marL="285750" lvl="0" indent="-285750">
              <a:lnSpc>
                <a:spcPts val="2000"/>
              </a:lnSpc>
              <a:spcAft>
                <a:spcPts val="600"/>
              </a:spcAft>
              <a:buClr>
                <a:srgbClr val="00BCFF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L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Tendrán la opción de hacerlo sobre el 100% de la base imponible, lo que les otorgará cobertura total, o sobre el 80%, que les entregará una cobertura parcial.</a:t>
            </a:r>
            <a:endParaRPr lang="es-ES" sz="1600" dirty="0">
              <a:solidFill>
                <a:schemeClr val="tx2">
                  <a:lumMod val="75000"/>
                </a:schemeClr>
              </a:solidFill>
              <a:latin typeface="Aptos"/>
              <a:cs typeface="Arial"/>
            </a:endParaRPr>
          </a:p>
        </p:txBody>
      </p:sp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7DCFCA80-D475-D287-E3D1-DC149F838B79}"/>
              </a:ext>
            </a:extLst>
          </p:cNvPr>
          <p:cNvSpPr/>
          <p:nvPr/>
        </p:nvSpPr>
        <p:spPr>
          <a:xfrm>
            <a:off x="0" y="0"/>
            <a:ext cx="2610465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MEDIDAS 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NO TRIBUTARIAS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3" name="Cruz 2">
            <a:extLst>
              <a:ext uri="{FF2B5EF4-FFF2-40B4-BE49-F238E27FC236}">
                <a16:creationId xmlns:a16="http://schemas.microsoft.com/office/drawing/2014/main" id="{D517D518-512B-6CE2-3EC9-0929457A40F4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B72D7E98-FA7D-7E71-CA69-AA68D8DA88F2}"/>
              </a:ext>
            </a:extLst>
          </p:cNvPr>
          <p:cNvCxnSpPr>
            <a:cxnSpLocks/>
          </p:cNvCxnSpPr>
          <p:nvPr/>
        </p:nvCxnSpPr>
        <p:spPr>
          <a:xfrm>
            <a:off x="697166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ruz 5">
            <a:extLst>
              <a:ext uri="{FF2B5EF4-FFF2-40B4-BE49-F238E27FC236}">
                <a16:creationId xmlns:a16="http://schemas.microsoft.com/office/drawing/2014/main" id="{D366186C-4A3C-46D0-E158-55B71041C929}"/>
              </a:ext>
            </a:extLst>
          </p:cNvPr>
          <p:cNvSpPr/>
          <p:nvPr/>
        </p:nvSpPr>
        <p:spPr>
          <a:xfrm rot="18900000">
            <a:off x="2282471" y="114390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 descr="Mujer sentada frente a una computadora&#10;&#10;El contenido generado por IA puede ser incorrecto.">
            <a:extLst>
              <a:ext uri="{FF2B5EF4-FFF2-40B4-BE49-F238E27FC236}">
                <a16:creationId xmlns:a16="http://schemas.microsoft.com/office/drawing/2014/main" id="{27BA0FF2-1231-D2EA-7A0A-A77D31500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185" y="1608171"/>
            <a:ext cx="3848391" cy="3641659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FFFCAD9D-3A93-B14F-A288-09FDD88D4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12" name="Cruz 11">
            <a:extLst>
              <a:ext uri="{FF2B5EF4-FFF2-40B4-BE49-F238E27FC236}">
                <a16:creationId xmlns:a16="http://schemas.microsoft.com/office/drawing/2014/main" id="{81BD14AF-AFD8-44ED-D653-43743C1736EF}"/>
              </a:ext>
            </a:extLst>
          </p:cNvPr>
          <p:cNvSpPr/>
          <p:nvPr/>
        </p:nvSpPr>
        <p:spPr>
          <a:xfrm rot="18900000">
            <a:off x="5038627" y="1703613"/>
            <a:ext cx="460836" cy="460836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AE77FF8-971A-18E2-7873-F13AC548BE1B}"/>
              </a:ext>
            </a:extLst>
          </p:cNvPr>
          <p:cNvCxnSpPr>
            <a:cxnSpLocks/>
          </p:cNvCxnSpPr>
          <p:nvPr/>
        </p:nvCxnSpPr>
        <p:spPr>
          <a:xfrm>
            <a:off x="6214046" y="5376492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20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97AC5"/>
            </a:gs>
            <a:gs pos="100000">
              <a:srgbClr val="0056A8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CAD89E0C-E5E1-22CF-A160-56574EB21260}"/>
              </a:ext>
            </a:extLst>
          </p:cNvPr>
          <p:cNvGrpSpPr/>
          <p:nvPr/>
        </p:nvGrpSpPr>
        <p:grpSpPr>
          <a:xfrm>
            <a:off x="729120" y="1627789"/>
            <a:ext cx="7685760" cy="3204067"/>
            <a:chOff x="688695" y="1627789"/>
            <a:chExt cx="7685760" cy="3204067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984ADDFE-447D-F673-8CFC-D8FBCF761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8695" y="1627789"/>
              <a:ext cx="2914584" cy="3204067"/>
            </a:xfrm>
            <a:prstGeom prst="rect">
              <a:avLst/>
            </a:prstGeom>
          </p:spPr>
        </p:pic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id="{E53C426C-23BA-001F-8675-4E737246E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98906" y="2005274"/>
              <a:ext cx="4675549" cy="2449097"/>
            </a:xfrm>
            <a:prstGeom prst="rect">
              <a:avLst/>
            </a:prstGeom>
          </p:spPr>
        </p:pic>
      </p:grpSp>
      <p:pic>
        <p:nvPicPr>
          <p:cNvPr id="6" name="Gráfico 5">
            <a:extLst>
              <a:ext uri="{FF2B5EF4-FFF2-40B4-BE49-F238E27FC236}">
                <a16:creationId xmlns:a16="http://schemas.microsoft.com/office/drawing/2014/main" id="{BE483EB3-6E6F-E397-2339-6AD2921EF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19592" y="249869"/>
            <a:ext cx="790575" cy="2857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0FBAA2D2-FBE1-1C07-A52E-FCCFF6E3D5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50" r="550"/>
          <a:stretch/>
        </p:blipFill>
        <p:spPr>
          <a:xfrm>
            <a:off x="0" y="6565222"/>
            <a:ext cx="9144000" cy="292778"/>
          </a:xfrm>
          <a:prstGeom prst="rect">
            <a:avLst/>
          </a:prstGeom>
        </p:spPr>
      </p:pic>
      <p:sp>
        <p:nvSpPr>
          <p:cNvPr id="8" name="Redondear rectángulo de una esquina 9">
            <a:extLst>
              <a:ext uri="{FF2B5EF4-FFF2-40B4-BE49-F238E27FC236}">
                <a16:creationId xmlns:a16="http://schemas.microsoft.com/office/drawing/2014/main" id="{E1C6D35F-7D84-3F7D-6E45-93BA7FC60E94}"/>
              </a:ext>
            </a:extLst>
          </p:cNvPr>
          <p:cNvSpPr/>
          <p:nvPr/>
        </p:nvSpPr>
        <p:spPr>
          <a:xfrm>
            <a:off x="0" y="0"/>
            <a:ext cx="2120852" cy="373417"/>
          </a:xfrm>
          <a:prstGeom prst="rect">
            <a:avLst/>
          </a:prstGeom>
          <a:solidFill>
            <a:srgbClr val="00BC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600" b="1" i="1">
                <a:latin typeface="Aptos" panose="020B0004020202020204" pitchFamily="34" charset="0"/>
                <a:cs typeface="Calibri"/>
              </a:rPr>
              <a:t>ETAPA</a:t>
            </a:r>
            <a:endParaRPr lang="es-ES_tradnl" sz="1400" b="1" i="1">
              <a:latin typeface="Aptos" panose="020B0004020202020204" pitchFamily="34" charset="0"/>
              <a:cs typeface="Calibri"/>
            </a:endParaRPr>
          </a:p>
        </p:txBody>
      </p:sp>
      <p:sp>
        <p:nvSpPr>
          <p:cNvPr id="9" name="Cruz 8">
            <a:extLst>
              <a:ext uri="{FF2B5EF4-FFF2-40B4-BE49-F238E27FC236}">
                <a16:creationId xmlns:a16="http://schemas.microsoft.com/office/drawing/2014/main" id="{09794986-BE91-A452-756C-0FCBF048DF48}"/>
              </a:ext>
            </a:extLst>
          </p:cNvPr>
          <p:cNvSpPr/>
          <p:nvPr/>
        </p:nvSpPr>
        <p:spPr>
          <a:xfrm rot="18900000">
            <a:off x="133688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397C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DDD95A2-5126-0C42-6315-4B047B321E18}"/>
              </a:ext>
            </a:extLst>
          </p:cNvPr>
          <p:cNvCxnSpPr>
            <a:cxnSpLocks/>
          </p:cNvCxnSpPr>
          <p:nvPr/>
        </p:nvCxnSpPr>
        <p:spPr>
          <a:xfrm>
            <a:off x="216590" y="373417"/>
            <a:ext cx="202133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ruz 10">
            <a:extLst>
              <a:ext uri="{FF2B5EF4-FFF2-40B4-BE49-F238E27FC236}">
                <a16:creationId xmlns:a16="http://schemas.microsoft.com/office/drawing/2014/main" id="{E0E9376C-690C-A306-42C4-A631B676ACA4}"/>
              </a:ext>
            </a:extLst>
          </p:cNvPr>
          <p:cNvSpPr/>
          <p:nvPr/>
        </p:nvSpPr>
        <p:spPr>
          <a:xfrm rot="18900000">
            <a:off x="1814284" y="114386"/>
            <a:ext cx="165805" cy="165805"/>
          </a:xfrm>
          <a:prstGeom prst="plus">
            <a:avLst>
              <a:gd name="adj" fmla="val 40026"/>
            </a:avLst>
          </a:prstGeom>
          <a:solidFill>
            <a:srgbClr val="397C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61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96BBE26-667F-C3B2-E307-F5936EE6F0EF}"/>
              </a:ext>
            </a:extLst>
          </p:cNvPr>
          <p:cNvSpPr txBox="1"/>
          <p:nvPr/>
        </p:nvSpPr>
        <p:spPr>
          <a:xfrm>
            <a:off x="1102881" y="1438598"/>
            <a:ext cx="6938239" cy="758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_tradnl" sz="160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Por cuarto año consecutivo y como una forma de apoyar a quienes cumplen con su obligación oportunamente, </a:t>
            </a:r>
            <a:r>
              <a:rPr lang="es-ES_tradnl" sz="16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se adelantó la devolución de Renta</a:t>
            </a:r>
          </a:p>
          <a:p>
            <a:pPr algn="ctr">
              <a:lnSpc>
                <a:spcPct val="90000"/>
              </a:lnSpc>
            </a:pPr>
            <a:r>
              <a:rPr lang="es-ES_tradnl" sz="16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para quienes declaren entre el 1 y el 8 de abril.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3EA884-249E-8EF5-A1E8-9428DDDFE550}"/>
              </a:ext>
            </a:extLst>
          </p:cNvPr>
          <p:cNvSpPr txBox="1"/>
          <p:nvPr/>
        </p:nvSpPr>
        <p:spPr>
          <a:xfrm>
            <a:off x="2530416" y="708587"/>
            <a:ext cx="4083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000" b="1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Calendario Operación Renta 2026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C00D2EC-2DE4-3985-26AC-4231A5A7399C}"/>
              </a:ext>
            </a:extLst>
          </p:cNvPr>
          <p:cNvCxnSpPr>
            <a:cxnSpLocks/>
          </p:cNvCxnSpPr>
          <p:nvPr/>
        </p:nvCxnSpPr>
        <p:spPr>
          <a:xfrm>
            <a:off x="3561335" y="1178905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822C1D81-F98F-CF0E-D590-00E4F70D2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290284"/>
              </p:ext>
            </p:extLst>
          </p:nvPr>
        </p:nvGraphicFramePr>
        <p:xfrm>
          <a:off x="893060" y="2321180"/>
          <a:ext cx="7380989" cy="31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865">
                  <a:extLst>
                    <a:ext uri="{9D8B030D-6E8A-4147-A177-3AD203B41FA5}">
                      <a16:colId xmlns:a16="http://schemas.microsoft.com/office/drawing/2014/main" val="702152165"/>
                    </a:ext>
                  </a:extLst>
                </a:gridCol>
                <a:gridCol w="1402067">
                  <a:extLst>
                    <a:ext uri="{9D8B030D-6E8A-4147-A177-3AD203B41FA5}">
                      <a16:colId xmlns:a16="http://schemas.microsoft.com/office/drawing/2014/main" val="463895527"/>
                    </a:ext>
                  </a:extLst>
                </a:gridCol>
                <a:gridCol w="1284675">
                  <a:extLst>
                    <a:ext uri="{9D8B030D-6E8A-4147-A177-3AD203B41FA5}">
                      <a16:colId xmlns:a16="http://schemas.microsoft.com/office/drawing/2014/main" val="1051574209"/>
                    </a:ext>
                  </a:extLst>
                </a:gridCol>
                <a:gridCol w="1514691">
                  <a:extLst>
                    <a:ext uri="{9D8B030D-6E8A-4147-A177-3AD203B41FA5}">
                      <a16:colId xmlns:a16="http://schemas.microsoft.com/office/drawing/2014/main" val="3475271163"/>
                    </a:ext>
                  </a:extLst>
                </a:gridCol>
                <a:gridCol w="1514691">
                  <a:extLst>
                    <a:ext uri="{9D8B030D-6E8A-4147-A177-3AD203B41FA5}">
                      <a16:colId xmlns:a16="http://schemas.microsoft.com/office/drawing/2014/main" val="3024626661"/>
                    </a:ext>
                  </a:extLst>
                </a:gridCol>
              </a:tblGrid>
              <a:tr h="331537">
                <a:tc gridSpan="5">
                  <a:txBody>
                    <a:bodyPr/>
                    <a:lstStyle/>
                    <a:p>
                      <a:pPr lvl="1" algn="ctr"/>
                      <a:r>
                        <a:rPr lang="es-ES">
                          <a:latin typeface="Aptos" panose="020B0004020202020204" pitchFamily="34" charset="0"/>
                        </a:rPr>
                        <a:t>Fecha devolución según medio de pago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79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975674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Fecha presentación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Depósito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Cheque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rgbClr val="44546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Otros vencimientos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81547"/>
                  </a:ext>
                </a:extLst>
              </a:tr>
              <a:tr h="61926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>
                          <a:latin typeface="Aptos" panose="020B0004020202020204" pitchFamily="34" charset="0"/>
                        </a:rPr>
                        <a:t>1 al 8 de abril*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Mi 29 de abril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Vi 29 de mayo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Reemplazos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Vi 24 de Abril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633090"/>
                  </a:ext>
                </a:extLst>
              </a:tr>
              <a:tr h="6959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>
                          <a:latin typeface="Aptos" panose="020B0004020202020204" pitchFamily="34" charset="0"/>
                        </a:rPr>
                        <a:t>9 al 23 de abril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Vi 15 de mayo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Vi 29 de mayo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PEC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Mi 29 de Abril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125409"/>
                  </a:ext>
                </a:extLst>
              </a:tr>
              <a:tr h="5446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>
                          <a:latin typeface="Aptos" panose="020B0004020202020204" pitchFamily="34" charset="0"/>
                        </a:rPr>
                        <a:t>24 de abril al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>
                          <a:latin typeface="Aptos" panose="020B0004020202020204" pitchFamily="34" charset="0"/>
                        </a:rPr>
                        <a:t>8 de mayo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Mi 27 de mayo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Vi 29 de mayo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PEL</a:t>
                      </a:r>
                    </a:p>
                  </a:txBody>
                  <a:tcPr marL="68580" marR="68580" marT="0" marB="0" anchor="ctr"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Ju 30 de Abril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44001"/>
                  </a:ext>
                </a:extLst>
              </a:tr>
              <a:tr h="5446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>
                          <a:latin typeface="Aptos" panose="020B0004020202020204" pitchFamily="34" charset="0"/>
                        </a:rPr>
                        <a:t>8 de abril al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>
                          <a:latin typeface="Aptos" panose="020B0004020202020204" pitchFamily="34" charset="0"/>
                        </a:rPr>
                        <a:t>30 de abril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F22 con Pago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F22 con Pago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E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867746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16A9D6E-1C6B-253F-EC96-3D3D536F7A0A}"/>
              </a:ext>
            </a:extLst>
          </p:cNvPr>
          <p:cNvSpPr txBox="1"/>
          <p:nvPr/>
        </p:nvSpPr>
        <p:spPr>
          <a:xfrm>
            <a:off x="893061" y="5609451"/>
            <a:ext cx="3031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latin typeface="Aptos" panose="020B0004020202020204" pitchFamily="34" charset="0"/>
              </a:rPr>
              <a:t>*Solo devolución para personas naturales</a:t>
            </a:r>
          </a:p>
        </p:txBody>
      </p:sp>
    </p:spTree>
    <p:extLst>
      <p:ext uri="{BB962C8B-B14F-4D97-AF65-F5344CB8AC3E}">
        <p14:creationId xmlns:p14="http://schemas.microsoft.com/office/powerpoint/2010/main" val="7438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C6BF5D5B-BDF6-4ADE-CD89-936AA730A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938" y="1500854"/>
            <a:ext cx="2629038" cy="333099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D277E49F-5533-B298-D0BE-B6DD4EB0D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1388" y="1832853"/>
            <a:ext cx="3467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7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BD183532-BA3D-C5B9-2EF8-79B6E0246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0513" y="6401951"/>
            <a:ext cx="1164226" cy="258017"/>
          </a:xfrm>
          <a:prstGeom prst="rect">
            <a:avLst/>
          </a:prstGeom>
        </p:spPr>
      </p:pic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C3DDA0CC-DC52-A651-002E-9113FDDAC59E}"/>
              </a:ext>
            </a:extLst>
          </p:cNvPr>
          <p:cNvSpPr/>
          <p:nvPr/>
        </p:nvSpPr>
        <p:spPr>
          <a:xfrm>
            <a:off x="0" y="0"/>
            <a:ext cx="3838575" cy="373417"/>
          </a:xfrm>
          <a:prstGeom prst="rect">
            <a:avLst/>
          </a:prstGeom>
          <a:solidFill>
            <a:srgbClr val="647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 dirty="0">
                <a:latin typeface="Aptos Narrow" panose="020B0004020202020204" pitchFamily="34" charset="0"/>
                <a:cs typeface="Calibri"/>
              </a:rPr>
              <a:t>CALENDARIO 2026 </a:t>
            </a:r>
            <a:r>
              <a:rPr lang="es-CL" sz="1200" b="1" i="1" dirty="0">
                <a:latin typeface="Aptos Narrow" panose="020B0004020202020204" pitchFamily="34" charset="0"/>
                <a:cs typeface="Calibri"/>
              </a:rPr>
              <a:t>DEVOLUCIÓN DE RENTA</a:t>
            </a:r>
            <a:endParaRPr lang="es-ES_tradnl" sz="1200" b="1" i="1" dirty="0">
              <a:latin typeface="Aptos Narrow" panose="020B0004020202020204" pitchFamily="34" charset="0"/>
              <a:cs typeface="Calibri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AA3C081E-B73E-5400-E1EA-1D50B8445E43}"/>
              </a:ext>
            </a:extLst>
          </p:cNvPr>
          <p:cNvCxnSpPr>
            <a:cxnSpLocks/>
          </p:cNvCxnSpPr>
          <p:nvPr/>
        </p:nvCxnSpPr>
        <p:spPr>
          <a:xfrm>
            <a:off x="1932007" y="373417"/>
            <a:ext cx="2021330" cy="0"/>
          </a:xfrm>
          <a:prstGeom prst="line">
            <a:avLst/>
          </a:prstGeom>
          <a:ln w="57150">
            <a:solidFill>
              <a:srgbClr val="DF2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Google Shape;101;p2">
            <a:extLst>
              <a:ext uri="{FF2B5EF4-FFF2-40B4-BE49-F238E27FC236}">
                <a16:creationId xmlns:a16="http://schemas.microsoft.com/office/drawing/2014/main" id="{F149E9BD-027E-423C-A5A8-C2C5016BC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198858"/>
              </p:ext>
            </p:extLst>
          </p:nvPr>
        </p:nvGraphicFramePr>
        <p:xfrm>
          <a:off x="1107375" y="2007882"/>
          <a:ext cx="6929250" cy="30454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5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DECLARACIÓN</a:t>
                      </a:r>
                      <a:endParaRPr sz="12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DEPÓSITO EN CUENTAS BANCARIAS</a:t>
                      </a:r>
                      <a:endParaRPr sz="12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PAGO CON CHEQUE</a:t>
                      </a:r>
                      <a:endParaRPr sz="12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01 al 08* 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abril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29 de abril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29 de mayo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09 al 23 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abril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15 de mayo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29 de mayo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24 de abril al </a:t>
                      </a:r>
                      <a:endParaRPr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08 de mayo</a:t>
                      </a:r>
                      <a:endParaRPr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27 de mayo</a:t>
                      </a:r>
                      <a:endParaRPr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29 de mayo</a:t>
                      </a:r>
                      <a:endParaRPr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Google Shape;103;p2">
            <a:extLst>
              <a:ext uri="{FF2B5EF4-FFF2-40B4-BE49-F238E27FC236}">
                <a16:creationId xmlns:a16="http://schemas.microsoft.com/office/drawing/2014/main" id="{1BB1DB4B-CB9E-43A7-B2D6-ACBFA3C7843F}"/>
              </a:ext>
            </a:extLst>
          </p:cNvPr>
          <p:cNvSpPr txBox="1"/>
          <p:nvPr/>
        </p:nvSpPr>
        <p:spPr>
          <a:xfrm>
            <a:off x="1654179" y="1311357"/>
            <a:ext cx="5835641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L" sz="2000" b="1" i="0" u="none" strike="noStrike" cap="none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Calendario de devolución de renta 202</a:t>
            </a:r>
            <a:r>
              <a:rPr lang="es-CL" sz="2000" b="1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6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23" name="Google Shape;104;p2">
            <a:extLst>
              <a:ext uri="{FF2B5EF4-FFF2-40B4-BE49-F238E27FC236}">
                <a16:creationId xmlns:a16="http://schemas.microsoft.com/office/drawing/2014/main" id="{9965446E-14FE-4059-9A90-5E7EC0CB400F}"/>
              </a:ext>
            </a:extLst>
          </p:cNvPr>
          <p:cNvSpPr txBox="1"/>
          <p:nvPr/>
        </p:nvSpPr>
        <p:spPr>
          <a:xfrm>
            <a:off x="1107300" y="5096607"/>
            <a:ext cx="69294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L" sz="1000" dirty="0">
                <a:solidFill>
                  <a:srgbClr val="011C72"/>
                </a:solidFill>
                <a:latin typeface="Montserrat"/>
                <a:ea typeface="Montserrat"/>
                <a:cs typeface="Montserrat"/>
                <a:sym typeface="Montserrat"/>
              </a:rPr>
              <a:t>(*) La primera emisión sólo serán pagos a contribuyentes personas naturales.</a:t>
            </a:r>
            <a:endParaRPr sz="4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65899188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BD183532-BA3D-C5B9-2EF8-79B6E0246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0513" y="6401951"/>
            <a:ext cx="1164226" cy="258017"/>
          </a:xfrm>
          <a:prstGeom prst="rect">
            <a:avLst/>
          </a:prstGeom>
        </p:spPr>
      </p:pic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C3DDA0CC-DC52-A651-002E-9113FDDAC59E}"/>
              </a:ext>
            </a:extLst>
          </p:cNvPr>
          <p:cNvSpPr/>
          <p:nvPr/>
        </p:nvSpPr>
        <p:spPr>
          <a:xfrm>
            <a:off x="0" y="0"/>
            <a:ext cx="3838575" cy="373417"/>
          </a:xfrm>
          <a:prstGeom prst="rect">
            <a:avLst/>
          </a:prstGeom>
          <a:solidFill>
            <a:srgbClr val="647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 dirty="0">
                <a:latin typeface="Aptos Narrow" panose="020B0004020202020204" pitchFamily="34" charset="0"/>
                <a:cs typeface="Calibri"/>
              </a:rPr>
              <a:t>RESULTADOS 2025 </a:t>
            </a:r>
            <a:r>
              <a:rPr lang="es-CL" sz="1200" b="1" i="1" dirty="0">
                <a:latin typeface="Aptos Narrow" panose="020B0004020202020204" pitchFamily="34" charset="0"/>
                <a:cs typeface="Calibri"/>
              </a:rPr>
              <a:t>DEVOLUCIÓN DE RENTA</a:t>
            </a:r>
            <a:endParaRPr lang="es-ES_tradnl" sz="1200" b="1" i="1" dirty="0">
              <a:latin typeface="Aptos Narrow" panose="020B0004020202020204" pitchFamily="34" charset="0"/>
              <a:cs typeface="Calibri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AA3C081E-B73E-5400-E1EA-1D50B8445E43}"/>
              </a:ext>
            </a:extLst>
          </p:cNvPr>
          <p:cNvCxnSpPr>
            <a:cxnSpLocks/>
          </p:cNvCxnSpPr>
          <p:nvPr/>
        </p:nvCxnSpPr>
        <p:spPr>
          <a:xfrm>
            <a:off x="1932007" y="373417"/>
            <a:ext cx="2021330" cy="0"/>
          </a:xfrm>
          <a:prstGeom prst="line">
            <a:avLst/>
          </a:prstGeom>
          <a:ln w="57150">
            <a:solidFill>
              <a:srgbClr val="DF2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110;g3d364fb78a3_0_10">
            <a:extLst>
              <a:ext uri="{FF2B5EF4-FFF2-40B4-BE49-F238E27FC236}">
                <a16:creationId xmlns:a16="http://schemas.microsoft.com/office/drawing/2014/main" id="{8F5B578F-09C9-4387-9146-890FB450F6F2}"/>
              </a:ext>
            </a:extLst>
          </p:cNvPr>
          <p:cNvSpPr/>
          <p:nvPr/>
        </p:nvSpPr>
        <p:spPr>
          <a:xfrm>
            <a:off x="4269936" y="1176900"/>
            <a:ext cx="4086664" cy="1368300"/>
          </a:xfrm>
          <a:prstGeom prst="rect">
            <a:avLst/>
          </a:prstGeom>
          <a:solidFill>
            <a:srgbClr val="F1F3F8"/>
          </a:solidFill>
          <a:ln w="12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6150" tIns="116150" rIns="116150" bIns="116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2032" b="1" i="0" u="none" strike="noStrike" cap="none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Total solicitudes</a:t>
            </a:r>
            <a:endParaRPr sz="2032" b="1" i="0" u="none" strike="noStrike" cap="none" dirty="0">
              <a:solidFill>
                <a:srgbClr val="808098"/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3049" b="1" i="0" u="none" strike="noStrike" cap="none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MM$</a:t>
            </a:r>
            <a:r>
              <a:rPr lang="es-CL" sz="3049" b="1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2.869.346</a:t>
            </a:r>
            <a:endParaRPr sz="1778" b="0" i="0" u="none" strike="noStrike" cap="none" dirty="0">
              <a:solidFill>
                <a:srgbClr val="011C72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9"/>
              <a:buFont typeface="Arial"/>
              <a:buNone/>
            </a:pPr>
            <a:r>
              <a:rPr lang="es-CL" sz="1778" b="1" i="0" u="none" strike="noStrike" cap="none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A 3.</a:t>
            </a:r>
            <a:r>
              <a:rPr lang="es-CL" sz="1778" b="1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261.438</a:t>
            </a:r>
            <a:r>
              <a:rPr lang="es-CL" sz="1778" b="1" i="0" u="none" strike="noStrike" cap="none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 contribuyentes</a:t>
            </a:r>
            <a:endParaRPr sz="1778" b="1" i="0" u="none" strike="noStrike" cap="none" dirty="0">
              <a:solidFill>
                <a:srgbClr val="808098"/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111;g3d364fb78a3_0_10">
            <a:extLst>
              <a:ext uri="{FF2B5EF4-FFF2-40B4-BE49-F238E27FC236}">
                <a16:creationId xmlns:a16="http://schemas.microsoft.com/office/drawing/2014/main" id="{7AA0A23B-2443-4C27-893F-0D62FCA0C937}"/>
              </a:ext>
            </a:extLst>
          </p:cNvPr>
          <p:cNvSpPr/>
          <p:nvPr/>
        </p:nvSpPr>
        <p:spPr>
          <a:xfrm>
            <a:off x="1535838" y="4526200"/>
            <a:ext cx="5777700" cy="1368300"/>
          </a:xfrm>
          <a:prstGeom prst="rect">
            <a:avLst/>
          </a:prstGeom>
          <a:solidFill>
            <a:srgbClr val="F1F3F8"/>
          </a:solidFill>
          <a:ln w="12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6150" tIns="116150" rIns="116150" bIns="116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2032" b="1" i="0" u="none" strike="noStrike" cap="none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Total retenciones / compensaciones</a:t>
            </a:r>
            <a:endParaRPr sz="1778" b="0" i="0" u="none" strike="noStrike" cap="none">
              <a:solidFill>
                <a:srgbClr val="000000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3049" b="1" i="0" u="none" strike="noStrike" cap="none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MM$14</a:t>
            </a:r>
            <a:r>
              <a:rPr lang="es-CL" sz="3049" b="1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3.020</a:t>
            </a:r>
            <a:endParaRPr sz="1778" b="0" i="0" u="none" strike="noStrike" cap="none">
              <a:solidFill>
                <a:srgbClr val="011C72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2032" b="1" i="0" u="none" strike="noStrike" cap="none">
                <a:solidFill>
                  <a:srgbClr val="42549E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A </a:t>
            </a:r>
            <a:r>
              <a:rPr lang="es-CL" sz="2032" b="1">
                <a:solidFill>
                  <a:srgbClr val="42549E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655.051</a:t>
            </a:r>
            <a:r>
              <a:rPr lang="es-CL" sz="2032" b="1" i="0" u="none" strike="noStrike" cap="none">
                <a:solidFill>
                  <a:srgbClr val="42549E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 contribuyentes</a:t>
            </a:r>
            <a:endParaRPr sz="1778" b="0" i="0" u="none" strike="noStrike" cap="none">
              <a:solidFill>
                <a:srgbClr val="42549E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12;g3d364fb78a3_0_10">
            <a:extLst>
              <a:ext uri="{FF2B5EF4-FFF2-40B4-BE49-F238E27FC236}">
                <a16:creationId xmlns:a16="http://schemas.microsoft.com/office/drawing/2014/main" id="{A2D05A1D-2F2F-49E3-91B4-E01465A07863}"/>
              </a:ext>
            </a:extLst>
          </p:cNvPr>
          <p:cNvSpPr/>
          <p:nvPr/>
        </p:nvSpPr>
        <p:spPr>
          <a:xfrm>
            <a:off x="543123" y="1130475"/>
            <a:ext cx="2379000" cy="1368300"/>
          </a:xfrm>
          <a:prstGeom prst="rect">
            <a:avLst/>
          </a:prstGeom>
          <a:solidFill>
            <a:srgbClr val="F1F3F8"/>
          </a:solidFill>
          <a:ln w="12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6150" tIns="116150" rIns="116150" bIns="116150" anchor="ctr" anchorCtr="0">
            <a:noAutofit/>
          </a:bodyPr>
          <a:lstStyle/>
          <a:p>
            <a:pPr marL="114964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9"/>
              <a:buFont typeface="Arial"/>
              <a:buNone/>
            </a:pPr>
            <a:r>
              <a:rPr lang="es-CL" sz="1778" b="1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Declaraciones a</a:t>
            </a:r>
            <a:r>
              <a:rPr lang="es-CL" sz="1778" b="1" i="0" u="none" strike="noStrike" cap="none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utorizadas por </a:t>
            </a:r>
            <a:r>
              <a:rPr lang="es-CL" sz="1778" b="1" i="0" u="none" strike="noStrike" cap="none" dirty="0">
                <a:solidFill>
                  <a:srgbClr val="DF2A33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SII</a:t>
            </a:r>
            <a:endParaRPr sz="1778" b="1" i="0" u="none" strike="noStrike" cap="none" dirty="0">
              <a:solidFill>
                <a:srgbClr val="DF2A33"/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113;g3d364fb78a3_0_10">
            <a:extLst>
              <a:ext uri="{FF2B5EF4-FFF2-40B4-BE49-F238E27FC236}">
                <a16:creationId xmlns:a16="http://schemas.microsoft.com/office/drawing/2014/main" id="{AABC9CA2-66A0-4920-9647-C3F3409FCF4B}"/>
              </a:ext>
            </a:extLst>
          </p:cNvPr>
          <p:cNvSpPr/>
          <p:nvPr/>
        </p:nvSpPr>
        <p:spPr>
          <a:xfrm>
            <a:off x="4269939" y="2744850"/>
            <a:ext cx="4086664" cy="1368300"/>
          </a:xfrm>
          <a:prstGeom prst="rect">
            <a:avLst/>
          </a:prstGeom>
          <a:solidFill>
            <a:srgbClr val="F1F3F8"/>
          </a:solidFill>
          <a:ln w="12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6150" tIns="116150" rIns="116150" bIns="116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2032" b="1" i="0" u="none" strike="noStrike" cap="none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Total devoluciones</a:t>
            </a:r>
            <a:endParaRPr sz="2032" b="1" i="0" u="none" strike="noStrike" cap="none" dirty="0">
              <a:solidFill>
                <a:srgbClr val="808098"/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3049" b="1" i="0" u="none" strike="noStrike" cap="none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MM$2.</a:t>
            </a:r>
            <a:r>
              <a:rPr lang="es-CL" sz="3049" b="1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726.325</a:t>
            </a:r>
            <a:endParaRPr sz="1778" b="0" i="0" u="none" strike="noStrike" cap="none" dirty="0">
              <a:solidFill>
                <a:srgbClr val="011C72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3"/>
              <a:buFont typeface="Arial"/>
              <a:buNone/>
            </a:pPr>
            <a:r>
              <a:rPr lang="es-CL" sz="1778" b="1" i="0" u="none" strike="noStrike" cap="none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A </a:t>
            </a:r>
            <a:r>
              <a:rPr lang="es-CL" sz="1778" b="1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2.791.998</a:t>
            </a:r>
            <a:r>
              <a:rPr lang="es-CL" sz="1778" b="1" i="0" u="none" strike="noStrike" cap="none" dirty="0">
                <a:solidFill>
                  <a:srgbClr val="808098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 contribuyentes</a:t>
            </a:r>
            <a:endParaRPr sz="1778" b="1" i="0" u="none" strike="noStrike" cap="none" dirty="0">
              <a:solidFill>
                <a:srgbClr val="808098"/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114;g3d364fb78a3_0_10">
            <a:extLst>
              <a:ext uri="{FF2B5EF4-FFF2-40B4-BE49-F238E27FC236}">
                <a16:creationId xmlns:a16="http://schemas.microsoft.com/office/drawing/2014/main" id="{94326D1D-5ADA-40EA-B907-1A11CA240E5C}"/>
              </a:ext>
            </a:extLst>
          </p:cNvPr>
          <p:cNvSpPr/>
          <p:nvPr/>
        </p:nvSpPr>
        <p:spPr>
          <a:xfrm>
            <a:off x="543099" y="2744850"/>
            <a:ext cx="2379000" cy="1368300"/>
          </a:xfrm>
          <a:prstGeom prst="rect">
            <a:avLst/>
          </a:prstGeom>
          <a:solidFill>
            <a:srgbClr val="F1F3F8"/>
          </a:solidFill>
          <a:ln w="12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6150" tIns="116150" rIns="116150" bIns="116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9"/>
              <a:buFont typeface="Arial"/>
              <a:buNone/>
            </a:pPr>
            <a:r>
              <a:rPr lang="es-CL" sz="1778" b="1" i="0" u="none" strike="noStrike" cap="none" dirty="0">
                <a:solidFill>
                  <a:srgbClr val="011C72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Pagos efectivos realizados por </a:t>
            </a:r>
            <a:r>
              <a:rPr lang="es-CL" sz="1778" b="1" i="0" u="none" strike="noStrike" cap="none" dirty="0">
                <a:solidFill>
                  <a:srgbClr val="DF2A33"/>
                </a:solidFill>
                <a:latin typeface="Aptos" panose="020B0004020202020204" pitchFamily="34" charset="0"/>
                <a:ea typeface="Montserrat"/>
                <a:cs typeface="Montserrat"/>
                <a:sym typeface="Montserrat"/>
              </a:rPr>
              <a:t>TGR</a:t>
            </a:r>
            <a:endParaRPr sz="1778" b="1" i="0" u="none" strike="noStrike" cap="none" dirty="0">
              <a:solidFill>
                <a:srgbClr val="DF2A33"/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115;g3d364fb78a3_0_10">
            <a:extLst>
              <a:ext uri="{FF2B5EF4-FFF2-40B4-BE49-F238E27FC236}">
                <a16:creationId xmlns:a16="http://schemas.microsoft.com/office/drawing/2014/main" id="{6E76ECF3-1683-439D-8A46-619A380DD896}"/>
              </a:ext>
            </a:extLst>
          </p:cNvPr>
          <p:cNvSpPr/>
          <p:nvPr/>
        </p:nvSpPr>
        <p:spPr>
          <a:xfrm>
            <a:off x="3243735" y="1585875"/>
            <a:ext cx="709602" cy="457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11C72"/>
          </a:solidFill>
          <a:ln w="161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6150" tIns="58050" rIns="116150" bIns="58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9"/>
              <a:buFont typeface="Arial"/>
              <a:buNone/>
            </a:pPr>
            <a:endParaRPr sz="1778" b="0" i="0" u="none" strike="noStrike" cap="none">
              <a:solidFill>
                <a:srgbClr val="FFFFFF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16;g3d364fb78a3_0_10">
            <a:extLst>
              <a:ext uri="{FF2B5EF4-FFF2-40B4-BE49-F238E27FC236}">
                <a16:creationId xmlns:a16="http://schemas.microsoft.com/office/drawing/2014/main" id="{612AABCB-2A26-4BC2-A858-73A8592C34A4}"/>
              </a:ext>
            </a:extLst>
          </p:cNvPr>
          <p:cNvSpPr/>
          <p:nvPr/>
        </p:nvSpPr>
        <p:spPr>
          <a:xfrm>
            <a:off x="3243735" y="3200250"/>
            <a:ext cx="709602" cy="457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11C72"/>
          </a:solidFill>
          <a:ln w="161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6150" tIns="58050" rIns="116150" bIns="58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9"/>
              <a:buFont typeface="Arial"/>
              <a:buNone/>
            </a:pPr>
            <a:endParaRPr sz="1778" b="0" i="0" u="none" strike="noStrike" cap="none">
              <a:solidFill>
                <a:srgbClr val="FFFFFF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226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453D7714-A3FE-3C92-7681-AD7662926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0513" y="6401951"/>
            <a:ext cx="1164226" cy="258017"/>
          </a:xfrm>
          <a:prstGeom prst="rect">
            <a:avLst/>
          </a:prstGeom>
        </p:spPr>
      </p:pic>
      <p:sp>
        <p:nvSpPr>
          <p:cNvPr id="3" name="Redondear rectángulo de una esquina 9">
            <a:extLst>
              <a:ext uri="{FF2B5EF4-FFF2-40B4-BE49-F238E27FC236}">
                <a16:creationId xmlns:a16="http://schemas.microsoft.com/office/drawing/2014/main" id="{A9E83B46-3B4E-6E85-CFF0-EE256DF8E602}"/>
              </a:ext>
            </a:extLst>
          </p:cNvPr>
          <p:cNvSpPr/>
          <p:nvPr/>
        </p:nvSpPr>
        <p:spPr>
          <a:xfrm>
            <a:off x="-1" y="0"/>
            <a:ext cx="3496235" cy="373417"/>
          </a:xfrm>
          <a:prstGeom prst="rect">
            <a:avLst/>
          </a:prstGeom>
          <a:solidFill>
            <a:srgbClr val="647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 dirty="0">
                <a:latin typeface="Aptos Narrow" panose="020B0004020202020204" pitchFamily="34" charset="0"/>
                <a:cs typeface="Calibri"/>
              </a:rPr>
              <a:t>MEDIOS DE PAGO EN DEVOLUCIÓN</a:t>
            </a:r>
            <a:r>
              <a:rPr lang="es-CL" sz="1200" b="1" i="1" dirty="0">
                <a:latin typeface="Aptos Narrow" panose="020B0004020202020204" pitchFamily="34" charset="0"/>
                <a:cs typeface="Calibri"/>
              </a:rPr>
              <a:t> DE RENTA 2025</a:t>
            </a:r>
            <a:endParaRPr lang="es-ES_tradnl" sz="1200" b="1" i="1" dirty="0">
              <a:latin typeface="Aptos Narrow" panose="020B0004020202020204" pitchFamily="34" charset="0"/>
              <a:cs typeface="Calibri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ED300F7-A4A1-7828-F4CE-5ABFFC7A6187}"/>
              </a:ext>
            </a:extLst>
          </p:cNvPr>
          <p:cNvCxnSpPr>
            <a:cxnSpLocks/>
          </p:cNvCxnSpPr>
          <p:nvPr/>
        </p:nvCxnSpPr>
        <p:spPr>
          <a:xfrm>
            <a:off x="1180444" y="373417"/>
            <a:ext cx="2021330" cy="0"/>
          </a:xfrm>
          <a:prstGeom prst="line">
            <a:avLst/>
          </a:prstGeom>
          <a:ln w="57150">
            <a:solidFill>
              <a:srgbClr val="DF2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Google Shape;130;g3d364fb78a3_0_36">
            <a:extLst>
              <a:ext uri="{FF2B5EF4-FFF2-40B4-BE49-F238E27FC236}">
                <a16:creationId xmlns:a16="http://schemas.microsoft.com/office/drawing/2014/main" id="{3369E2E1-A715-435B-B6C9-DF806E4F4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829814"/>
              </p:ext>
            </p:extLst>
          </p:nvPr>
        </p:nvGraphicFramePr>
        <p:xfrm>
          <a:off x="331835" y="819150"/>
          <a:ext cx="8480330" cy="299060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55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26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13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69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832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u="none" strike="noStrike" cap="none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L" sz="1100" b="1" dirty="0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PERSONA NATURAL</a:t>
                      </a:r>
                      <a:endParaRPr sz="1100" b="1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b="1" dirty="0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PERSONA JURÍDICA</a:t>
                      </a:r>
                      <a:endParaRPr sz="1100" b="1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b="1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 TOTAL </a:t>
                      </a:r>
                      <a:endParaRPr sz="1100" b="1" u="none" strike="noStrike" cap="none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b="1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MONTO $ </a:t>
                      </a:r>
                      <a:endParaRPr sz="1100" b="1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b="1" dirty="0">
                          <a:solidFill>
                            <a:schemeClr val="lt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TOTAL </a:t>
                      </a:r>
                      <a:endParaRPr sz="1100" b="1" u="none" strike="noStrike" cap="none" dirty="0">
                        <a:solidFill>
                          <a:schemeClr val="lt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67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Medios de pago</a:t>
                      </a:r>
                      <a:endParaRPr sz="1100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i="0" u="none" strike="noStrike" cap="none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 </a:t>
                      </a:r>
                      <a:endParaRPr sz="1100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Monto $</a:t>
                      </a:r>
                      <a:endParaRPr sz="1100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i="0" u="none" strike="noStrike" cap="none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 </a:t>
                      </a:r>
                      <a:endParaRPr sz="1100" u="none" strike="noStrike" cap="none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Monto $</a:t>
                      </a:r>
                      <a:endParaRPr sz="1100" b="1" i="0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7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Cheques</a:t>
                      </a:r>
                      <a:endParaRPr sz="1100" b="1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586</a:t>
                      </a:r>
                      <a:endParaRPr sz="11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3.395.165.596</a:t>
                      </a:r>
                      <a:endParaRPr sz="11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37.344 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30.223.545.800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37.930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33.618.711.396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00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Depósitos</a:t>
                      </a:r>
                      <a:endParaRPr sz="1100" b="1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2.537.293</a:t>
                      </a:r>
                      <a:endParaRPr sz="11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965.401.412.994</a:t>
                      </a:r>
                      <a:endParaRPr sz="11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201.778 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1.722.644.590.398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2.739.071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2.688.046.003.392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57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b="1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Pago cash</a:t>
                      </a:r>
                      <a:endParaRPr sz="1100" b="1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14.997</a:t>
                      </a:r>
                      <a:endParaRPr sz="11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4.660.390.844</a:t>
                      </a:r>
                      <a:endParaRPr sz="11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1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 </a:t>
                      </a:r>
                      <a:endParaRPr sz="110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14.997</a:t>
                      </a:r>
                      <a:endParaRPr sz="110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1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4.660.390.844</a:t>
                      </a:r>
                      <a:endParaRPr sz="11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45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b="1" i="0" u="none" strike="noStrike" cap="none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Tota</a:t>
                      </a: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l</a:t>
                      </a:r>
                      <a:endParaRPr sz="1200" b="1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2.552.876</a:t>
                      </a:r>
                      <a:endParaRPr sz="1200" b="1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973.456.969.434</a:t>
                      </a:r>
                      <a:endParaRPr sz="1200" b="1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239.122</a:t>
                      </a:r>
                      <a:endParaRPr sz="1200" b="1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1.752.868.136.198</a:t>
                      </a:r>
                      <a:endParaRPr sz="1200" b="1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2.791.998</a:t>
                      </a:r>
                      <a:endParaRPr sz="1200" b="1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b="1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2.726.325.105.632</a:t>
                      </a:r>
                      <a:endParaRPr sz="1200" b="1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Google Shape;131;g3d364fb78a3_0_36">
            <a:extLst>
              <a:ext uri="{FF2B5EF4-FFF2-40B4-BE49-F238E27FC236}">
                <a16:creationId xmlns:a16="http://schemas.microsoft.com/office/drawing/2014/main" id="{FBE3F214-02FE-477D-9203-E7C35B07094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rcRect l="21388" t="7494" r="13734" b="7837"/>
          <a:stretch>
            <a:fillRect/>
          </a:stretch>
        </p:blipFill>
        <p:spPr>
          <a:xfrm>
            <a:off x="3201774" y="3930650"/>
            <a:ext cx="3123242" cy="266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99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365D9C9-5079-1892-5CB6-ECEC8582249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561A2269-6C31-AE2D-05CA-FD7C5E5035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0513" y="6401951"/>
            <a:ext cx="1164226" cy="258017"/>
          </a:xfrm>
          <a:prstGeom prst="rect">
            <a:avLst/>
          </a:prstGeom>
        </p:spPr>
      </p:pic>
      <p:sp>
        <p:nvSpPr>
          <p:cNvPr id="4" name="Redondear rectángulo de una esquina 9">
            <a:extLst>
              <a:ext uri="{FF2B5EF4-FFF2-40B4-BE49-F238E27FC236}">
                <a16:creationId xmlns:a16="http://schemas.microsoft.com/office/drawing/2014/main" id="{C90D6894-D86A-59AD-1386-67761ED02AA5}"/>
              </a:ext>
            </a:extLst>
          </p:cNvPr>
          <p:cNvSpPr/>
          <p:nvPr/>
        </p:nvSpPr>
        <p:spPr>
          <a:xfrm>
            <a:off x="0" y="0"/>
            <a:ext cx="3653620" cy="373417"/>
          </a:xfrm>
          <a:prstGeom prst="rect">
            <a:avLst/>
          </a:prstGeom>
          <a:solidFill>
            <a:srgbClr val="647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 dirty="0">
                <a:latin typeface="Aptos Narrow" panose="020B0004020202020204" pitchFamily="34" charset="0"/>
                <a:cs typeface="Calibri"/>
              </a:rPr>
              <a:t>RETENCIONES Y </a:t>
            </a:r>
            <a:r>
              <a:rPr lang="es-CL" sz="1200" b="1" i="1" dirty="0">
                <a:latin typeface="Aptos Narrow" panose="020B0004020202020204" pitchFamily="34" charset="0"/>
                <a:cs typeface="Calibri"/>
              </a:rPr>
              <a:t>COMPENSACIONES EN 2025</a:t>
            </a:r>
            <a:endParaRPr lang="es-ES_tradnl" sz="1200" b="1" i="1" dirty="0">
              <a:latin typeface="Aptos Narrow" panose="020B0004020202020204" pitchFamily="34" charset="0"/>
              <a:cs typeface="Calibri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A2705DC-9A7C-6B80-857B-287AA00CA685}"/>
              </a:ext>
            </a:extLst>
          </p:cNvPr>
          <p:cNvCxnSpPr>
            <a:cxnSpLocks/>
          </p:cNvCxnSpPr>
          <p:nvPr/>
        </p:nvCxnSpPr>
        <p:spPr>
          <a:xfrm>
            <a:off x="1632290" y="373417"/>
            <a:ext cx="2021330" cy="0"/>
          </a:xfrm>
          <a:prstGeom prst="line">
            <a:avLst/>
          </a:prstGeom>
          <a:ln w="57150">
            <a:solidFill>
              <a:srgbClr val="DF2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Google Shape;137;g3d36d6544bc_0_6">
            <a:extLst>
              <a:ext uri="{FF2B5EF4-FFF2-40B4-BE49-F238E27FC236}">
                <a16:creationId xmlns:a16="http://schemas.microsoft.com/office/drawing/2014/main" id="{55723C2D-34BB-4E7F-91AB-242B14EFCB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591877"/>
              </p:ext>
            </p:extLst>
          </p:nvPr>
        </p:nvGraphicFramePr>
        <p:xfrm>
          <a:off x="1282701" y="950611"/>
          <a:ext cx="6578599" cy="51269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82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5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L" sz="1200" b="1" dirty="0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RETENCIONES Y COMPENSACIONES</a:t>
                      </a:r>
                      <a:endParaRPr sz="1200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L" sz="1200" b="1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</a:t>
                      </a:r>
                      <a:endParaRPr sz="120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L" sz="1200" b="1" dirty="0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MONTO $</a:t>
                      </a:r>
                      <a:endParaRPr sz="1200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Crédito Universitario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88.042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22.760.130.345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u="none" strike="noStrike" cap="none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Crédito</a:t>
                      </a:r>
                      <a:r>
                        <a:rPr lang="es-CL" sz="1200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 Universitario con </a:t>
                      </a:r>
                      <a:r>
                        <a:rPr lang="es-CL" sz="1200" u="none" strike="noStrike" cap="none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Garantía</a:t>
                      </a:r>
                      <a:r>
                        <a:rPr lang="es-CL" sz="1200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 Fiscal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30.860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u="none" strike="noStrike" cap="none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4.</a:t>
                      </a: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664.605.152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Crédito Universitario reclamado</a:t>
                      </a:r>
                      <a:endParaRPr sz="12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1200" dirty="0">
                        <a:latin typeface="Aptos" panose="020B00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295.718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Mandatos normales</a:t>
                      </a:r>
                      <a:endParaRPr sz="12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143</a:t>
                      </a:r>
                      <a:endParaRPr sz="1200">
                        <a:latin typeface="Aptos" panose="020B00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u="none" strike="noStrike" cap="none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</a:t>
                      </a: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794.601.467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Judicial y previsional</a:t>
                      </a:r>
                      <a:endParaRPr sz="12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CL" sz="12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43.154</a:t>
                      </a:r>
                      <a:endParaRPr sz="1200" dirty="0">
                        <a:latin typeface="Aptos" panose="020B00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20.488.418.859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Instituciones de salud</a:t>
                      </a:r>
                      <a:endParaRPr sz="12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50.296</a:t>
                      </a:r>
                      <a:endParaRPr sz="1200">
                        <a:latin typeface="Aptos" panose="020B00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2.269.383.714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Retención subsidio al empleo (</a:t>
                      </a:r>
                      <a:r>
                        <a:rPr lang="es-CL" sz="1200" dirty="0" err="1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Sence</a:t>
                      </a: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12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CL" sz="12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29.030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2.361.082.254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Quiebras y egresos cuestionados</a:t>
                      </a:r>
                      <a:endParaRPr sz="12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7.840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1.923.523.844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Bajo mínimo 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8.728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u="none" strike="noStrike" cap="none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0.051.175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Compensaciones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u="none" strike="noStrike" cap="none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65.956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81.643.789.378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Otras retenciones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950</a:t>
                      </a:r>
                      <a:endParaRPr sz="1200" u="none" strike="noStrike" cap="none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2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89.179.923</a:t>
                      </a:r>
                      <a:endParaRPr sz="12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Total compensaciones + retenciones</a:t>
                      </a:r>
                      <a:endParaRPr sz="1400" u="none" strike="noStrike" cap="none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625.000</a:t>
                      </a:r>
                      <a:endParaRPr sz="1400" u="none" strike="noStrike" cap="none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137.915.061.829</a:t>
                      </a:r>
                      <a:endParaRPr sz="1400" u="none" strike="noStrike" cap="none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17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803E8A8-FFC5-545A-1E06-088BF5DC45D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561A2269-6C31-AE2D-05CA-FD7C5E5035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0513" y="6401951"/>
            <a:ext cx="1164226" cy="258017"/>
          </a:xfrm>
          <a:prstGeom prst="rect">
            <a:avLst/>
          </a:prstGeom>
        </p:spPr>
      </p:pic>
      <p:sp>
        <p:nvSpPr>
          <p:cNvPr id="4" name="Redondear rectángulo de una esquina 9">
            <a:extLst>
              <a:ext uri="{FF2B5EF4-FFF2-40B4-BE49-F238E27FC236}">
                <a16:creationId xmlns:a16="http://schemas.microsoft.com/office/drawing/2014/main" id="{C90D6894-D86A-59AD-1386-67761ED02AA5}"/>
              </a:ext>
            </a:extLst>
          </p:cNvPr>
          <p:cNvSpPr/>
          <p:nvPr/>
        </p:nvSpPr>
        <p:spPr>
          <a:xfrm>
            <a:off x="-1" y="0"/>
            <a:ext cx="4482353" cy="373417"/>
          </a:xfrm>
          <a:prstGeom prst="rect">
            <a:avLst/>
          </a:prstGeom>
          <a:solidFill>
            <a:srgbClr val="647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 dirty="0">
                <a:latin typeface="Aptos Narrow" panose="020B0004020202020204" pitchFamily="34" charset="0"/>
                <a:cs typeface="Calibri"/>
              </a:rPr>
              <a:t>RETENCIONES A DEUDORES DE PENSIONES DE ALIMENTOS EN </a:t>
            </a:r>
            <a:r>
              <a:rPr lang="es-CL" sz="1200" b="1" i="1" dirty="0">
                <a:latin typeface="Aptos Narrow" panose="020B0004020202020204" pitchFamily="34" charset="0"/>
                <a:cs typeface="Calibri"/>
              </a:rPr>
              <a:t>2025</a:t>
            </a:r>
            <a:endParaRPr lang="es-ES_tradnl" sz="1200" b="1" i="1" dirty="0">
              <a:latin typeface="Aptos Narrow" panose="020B0004020202020204" pitchFamily="34" charset="0"/>
              <a:cs typeface="Calibri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A2705DC-9A7C-6B80-857B-287AA00CA685}"/>
              </a:ext>
            </a:extLst>
          </p:cNvPr>
          <p:cNvCxnSpPr>
            <a:cxnSpLocks/>
          </p:cNvCxnSpPr>
          <p:nvPr/>
        </p:nvCxnSpPr>
        <p:spPr>
          <a:xfrm>
            <a:off x="1632290" y="373417"/>
            <a:ext cx="2021330" cy="0"/>
          </a:xfrm>
          <a:prstGeom prst="line">
            <a:avLst/>
          </a:prstGeom>
          <a:ln w="57150">
            <a:solidFill>
              <a:srgbClr val="DF2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oogle Shape;138;g3d36d6544bc_0_6">
            <a:extLst>
              <a:ext uri="{FF2B5EF4-FFF2-40B4-BE49-F238E27FC236}">
                <a16:creationId xmlns:a16="http://schemas.microsoft.com/office/drawing/2014/main" id="{2494B12B-02C4-40A6-BFA9-A9D687F34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117305"/>
              </p:ext>
            </p:extLst>
          </p:nvPr>
        </p:nvGraphicFramePr>
        <p:xfrm>
          <a:off x="1627958" y="1238255"/>
          <a:ext cx="5888085" cy="435609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13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2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5930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L" sz="1400" b="1" dirty="0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DETALLE RETENCIONES </a:t>
                      </a:r>
                      <a:endParaRPr sz="1400" b="1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L" sz="1400" b="1" dirty="0">
                          <a:solidFill>
                            <a:srgbClr val="FFFFFF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REGISTRO NACIONAL DE DEUDORES DE ALIMENTOS </a:t>
                      </a:r>
                      <a:endParaRPr sz="1400" dirty="0">
                        <a:solidFill>
                          <a:srgbClr val="FFFFFF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13587" marR="113587" marT="56793" marB="56793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18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Emisión</a:t>
                      </a:r>
                      <a:endParaRPr sz="1400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 </a:t>
                      </a:r>
                      <a:r>
                        <a:rPr lang="es-CL" sz="1400" b="1" u="none" strike="noStrike" cap="none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Retenidos</a:t>
                      </a:r>
                      <a:endParaRPr sz="1400" u="none" strike="noStrike" cap="none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 Beneficiarios/as</a:t>
                      </a:r>
                      <a:endParaRPr sz="1400" u="none" strike="noStrike" cap="none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 dirty="0">
                          <a:solidFill>
                            <a:srgbClr val="011C72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Monto $</a:t>
                      </a:r>
                      <a:endParaRPr sz="1400" u="none" strike="noStrike" cap="none" dirty="0">
                        <a:solidFill>
                          <a:srgbClr val="011C72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1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10.416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11.370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1.765.353.777 </a:t>
                      </a:r>
                      <a:endParaRPr sz="14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1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6.908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7.511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1.279.949.851 </a:t>
                      </a:r>
                      <a:endParaRPr sz="140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1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b="1" i="0" u="none" strike="noStrike" cap="none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4.577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4.975</a:t>
                      </a:r>
                      <a:endParaRPr sz="1400" u="none" strike="noStrike" cap="none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923.732.907 </a:t>
                      </a:r>
                      <a:endParaRPr sz="1400" dirty="0"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1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400" b="1" u="none" strike="noStrike" cap="none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sz="1400" b="1" i="0" u="none" strike="noStrike" cap="none" dirty="0">
                        <a:solidFill>
                          <a:srgbClr val="000000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4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5.094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40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5.573</a:t>
                      </a:r>
                      <a:endParaRPr sz="1400" i="0" u="none" strike="noStrike" cap="none">
                        <a:solidFill>
                          <a:srgbClr val="000000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400" dirty="0"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1.137.768.790</a:t>
                      </a:r>
                      <a:endParaRPr sz="1400" i="0" u="none" strike="noStrike" cap="none" dirty="0">
                        <a:solidFill>
                          <a:srgbClr val="000000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1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500" b="1" i="0" u="none" strike="noStrike" cap="none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Totales</a:t>
                      </a:r>
                      <a:endParaRPr sz="1500" u="none" strike="noStrike" cap="none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500" b="1" u="none" strike="noStrike" cap="none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22.021</a:t>
                      </a:r>
                      <a:endParaRPr sz="1500" u="none" strike="noStrike" cap="none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500" b="1" u="none" strike="noStrike" cap="none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23.554</a:t>
                      </a:r>
                      <a:endParaRPr sz="1500" b="1" u="none" strike="noStrike" cap="none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5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5.106.805.325</a:t>
                      </a:r>
                      <a:endParaRPr sz="1500" u="none" strike="noStrike" cap="none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89438" marR="89438" marT="89438" marB="89438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28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1FECA0C-1203-C9ED-3D0A-9EB09B07117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10D2B22-7094-7B39-055E-A15343C33B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0513" y="6401951"/>
            <a:ext cx="1164226" cy="258017"/>
          </a:xfrm>
          <a:prstGeom prst="rect">
            <a:avLst/>
          </a:prstGeom>
        </p:spPr>
      </p:pic>
      <p:sp>
        <p:nvSpPr>
          <p:cNvPr id="8" name="Redondear rectángulo de una esquina 9">
            <a:extLst>
              <a:ext uri="{FF2B5EF4-FFF2-40B4-BE49-F238E27FC236}">
                <a16:creationId xmlns:a16="http://schemas.microsoft.com/office/drawing/2014/main" id="{739E4FB3-39F8-0CAE-804B-B6A4533F78E8}"/>
              </a:ext>
            </a:extLst>
          </p:cNvPr>
          <p:cNvSpPr/>
          <p:nvPr/>
        </p:nvSpPr>
        <p:spPr>
          <a:xfrm>
            <a:off x="-1" y="0"/>
            <a:ext cx="5605411" cy="373417"/>
          </a:xfrm>
          <a:prstGeom prst="rect">
            <a:avLst/>
          </a:prstGeom>
          <a:solidFill>
            <a:srgbClr val="647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 dirty="0">
                <a:latin typeface="Aptos Narrow" panose="020B0004020202020204" pitchFamily="34" charset="0"/>
                <a:cs typeface="Calibri"/>
              </a:rPr>
              <a:t>DEVOLUCIÓN DE PRÉSTAMOS SOLIDARIOS DEL ESTADO </a:t>
            </a:r>
            <a:r>
              <a:rPr lang="es-CL" sz="1200" b="1" i="1" dirty="0">
                <a:latin typeface="Aptos Narrow" panose="020B0004020202020204" pitchFamily="34" charset="0"/>
                <a:cs typeface="Calibri"/>
              </a:rPr>
              <a:t>PAGADOS EN EXCESO</a:t>
            </a:r>
            <a:endParaRPr lang="es-ES_tradnl" sz="1200" b="1" i="1" dirty="0">
              <a:latin typeface="Aptos Narrow" panose="020B0004020202020204" pitchFamily="34" charset="0"/>
              <a:cs typeface="Calibri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AAEDB9E-7531-3512-8584-00401EE294F9}"/>
              </a:ext>
            </a:extLst>
          </p:cNvPr>
          <p:cNvCxnSpPr>
            <a:cxnSpLocks/>
          </p:cNvCxnSpPr>
          <p:nvPr/>
        </p:nvCxnSpPr>
        <p:spPr>
          <a:xfrm>
            <a:off x="3584080" y="373417"/>
            <a:ext cx="2021330" cy="0"/>
          </a:xfrm>
          <a:prstGeom prst="line">
            <a:avLst/>
          </a:prstGeom>
          <a:ln w="57150">
            <a:solidFill>
              <a:srgbClr val="DF2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oogle Shape;144;g3d36d6544bc_0_14">
            <a:extLst>
              <a:ext uri="{FF2B5EF4-FFF2-40B4-BE49-F238E27FC236}">
                <a16:creationId xmlns:a16="http://schemas.microsoft.com/office/drawing/2014/main" id="{54F1C16D-CB9E-44DA-8F24-ACF24A7FA7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1138701"/>
              </p:ext>
            </p:extLst>
          </p:nvPr>
        </p:nvGraphicFramePr>
        <p:xfrm>
          <a:off x="1744882" y="1835710"/>
          <a:ext cx="5699725" cy="332048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0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752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Año</a:t>
                      </a:r>
                      <a:endParaRPr sz="16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Cantidad</a:t>
                      </a:r>
                      <a:endParaRPr sz="16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Monto $</a:t>
                      </a:r>
                      <a:endParaRPr sz="16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1C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2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600" b="1" i="0" u="none" strike="noStrike" cap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2022</a:t>
                      </a:r>
                      <a:endParaRPr sz="1600" u="none" strike="noStrike" cap="none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184.424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23.125.777.187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2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600" b="1" i="0" u="none" strike="noStrike" cap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2023</a:t>
                      </a:r>
                      <a:endParaRPr sz="1600" u="none" strike="noStrike" cap="none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313.519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77.316.497.161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2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CL" sz="1600" b="1" u="none" strike="noStrike" cap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2024</a:t>
                      </a:r>
                      <a:endParaRPr sz="1600" b="1" i="0" u="none" strike="noStrike" cap="none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359.996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90.943.340.841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2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L" sz="16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2025</a:t>
                      </a:r>
                      <a:endParaRPr sz="1600" b="1" u="none" strike="noStrike" cap="none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264.602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CL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Montserrat"/>
                          <a:cs typeface="Montserrat"/>
                          <a:sym typeface="Montserrat"/>
                        </a:rPr>
                        <a:t>81.504.185.744</a:t>
                      </a:r>
                      <a:endParaRPr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72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 algn="ctr">
                      <a:solidFill>
                        <a:srgbClr val="647F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6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9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97AC5"/>
            </a:gs>
            <a:gs pos="100000">
              <a:srgbClr val="0056A8"/>
            </a:gs>
          </a:gsLst>
          <a:lin ang="3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5F2E68-3DD8-F0E3-BC78-B103A63B0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C1A7011D-3C4A-B9E6-1921-E070C354A427}"/>
              </a:ext>
            </a:extLst>
          </p:cNvPr>
          <p:cNvGrpSpPr/>
          <p:nvPr/>
        </p:nvGrpSpPr>
        <p:grpSpPr>
          <a:xfrm>
            <a:off x="2620581" y="2326217"/>
            <a:ext cx="3902840" cy="2205573"/>
            <a:chOff x="2280247" y="2302396"/>
            <a:chExt cx="4583508" cy="2590230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31A3883D-A2D4-74A8-B177-BAAB146365EA}"/>
                </a:ext>
              </a:extLst>
            </p:cNvPr>
            <p:cNvGrpSpPr/>
            <p:nvPr/>
          </p:nvGrpSpPr>
          <p:grpSpPr>
            <a:xfrm>
              <a:off x="2280247" y="4210802"/>
              <a:ext cx="4583508" cy="681824"/>
              <a:chOff x="2341273" y="5815346"/>
              <a:chExt cx="4457879" cy="663136"/>
            </a:xfrm>
            <a:solidFill>
              <a:schemeClr val="bg1"/>
            </a:solidFill>
          </p:grpSpPr>
          <p:pic>
            <p:nvPicPr>
              <p:cNvPr id="6" name="Gráfico 5">
                <a:extLst>
                  <a:ext uri="{FF2B5EF4-FFF2-40B4-BE49-F238E27FC236}">
                    <a16:creationId xmlns:a16="http://schemas.microsoft.com/office/drawing/2014/main" id="{EEE654AF-8DF4-79BE-5647-0A3C9441E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341273" y="5884164"/>
                <a:ext cx="2436586" cy="540000"/>
              </a:xfrm>
              <a:prstGeom prst="rect">
                <a:avLst/>
              </a:prstGeom>
            </p:spPr>
          </p:pic>
          <p:pic>
            <p:nvPicPr>
              <p:cNvPr id="7" name="Gráfico 6">
                <a:extLst>
                  <a:ext uri="{FF2B5EF4-FFF2-40B4-BE49-F238E27FC236}">
                    <a16:creationId xmlns:a16="http://schemas.microsoft.com/office/drawing/2014/main" id="{77C76EFC-DFAE-8598-D5C2-8CDC65ECF3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15426" y="5815346"/>
                <a:ext cx="1583726" cy="663136"/>
              </a:xfrm>
              <a:prstGeom prst="rect">
                <a:avLst/>
              </a:prstGeom>
            </p:spPr>
          </p:pic>
        </p:grpSp>
        <p:pic>
          <p:nvPicPr>
            <p:cNvPr id="2" name="Gráfico 1">
              <a:extLst>
                <a:ext uri="{FF2B5EF4-FFF2-40B4-BE49-F238E27FC236}">
                  <a16:creationId xmlns:a16="http://schemas.microsoft.com/office/drawing/2014/main" id="{408D9997-61B0-5DF1-7AAC-517358CF6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35541" y="2302396"/>
              <a:ext cx="3472918" cy="1126604"/>
            </a:xfrm>
            <a:prstGeom prst="rect">
              <a:avLst/>
            </a:prstGeom>
          </p:spPr>
        </p:pic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51CB7151-27EE-7281-9DCF-60CD10779D87}"/>
                </a:ext>
              </a:extLst>
            </p:cNvPr>
            <p:cNvCxnSpPr/>
            <p:nvPr/>
          </p:nvCxnSpPr>
          <p:spPr>
            <a:xfrm>
              <a:off x="2280247" y="3927566"/>
              <a:ext cx="4583507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429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BEA4ACC-58B8-2F3C-758D-0FDD6368618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D3CA1F8-9679-547B-7721-23E8D7D8C0E3}"/>
              </a:ext>
            </a:extLst>
          </p:cNvPr>
          <p:cNvSpPr txBox="1"/>
          <p:nvPr/>
        </p:nvSpPr>
        <p:spPr>
          <a:xfrm>
            <a:off x="1102881" y="987117"/>
            <a:ext cx="6938239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Desde el 12 de febrero al 30 de marzo se han recibido </a:t>
            </a:r>
            <a:r>
              <a:rPr lang="es-ES" sz="1600" b="1" dirty="0">
                <a:solidFill>
                  <a:srgbClr val="1979C5"/>
                </a:solidFill>
                <a:latin typeface="Aptos"/>
                <a:cs typeface="Arial"/>
              </a:rPr>
              <a:t>2.028.095</a:t>
            </a:r>
          </a:p>
          <a:p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 Declaraciones Juradas de Renta, </a:t>
            </a:r>
            <a:r>
              <a:rPr lang="es-ES" sz="1600" b="1" dirty="0">
                <a:solidFill>
                  <a:srgbClr val="1979C5"/>
                </a:solidFill>
                <a:latin typeface="Aptos"/>
                <a:cs typeface="Arial"/>
              </a:rPr>
              <a:t>un 19,8% más que las recibidas en 2025 en el mismo periodo</a:t>
            </a:r>
            <a:r>
              <a:rPr lang="es-ES" sz="1600" dirty="0">
                <a:solidFill>
                  <a:srgbClr val="1979C5"/>
                </a:solidFill>
                <a:latin typeface="Aptos"/>
                <a:cs typeface="Arial"/>
              </a:rPr>
              <a:t>,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de acuerdo al siguiente detalle: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ptos"/>
              <a:cs typeface="Arial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E9AF9DB-0B7A-F7F0-1C0D-C30A55E8D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859105"/>
              </p:ext>
            </p:extLst>
          </p:nvPr>
        </p:nvGraphicFramePr>
        <p:xfrm>
          <a:off x="1290820" y="2522621"/>
          <a:ext cx="6562361" cy="2930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9725">
                  <a:extLst>
                    <a:ext uri="{9D8B030D-6E8A-4147-A177-3AD203B41FA5}">
                      <a16:colId xmlns:a16="http://schemas.microsoft.com/office/drawing/2014/main" val="910459682"/>
                    </a:ext>
                  </a:extLst>
                </a:gridCol>
                <a:gridCol w="1439917">
                  <a:extLst>
                    <a:ext uri="{9D8B030D-6E8A-4147-A177-3AD203B41FA5}">
                      <a16:colId xmlns:a16="http://schemas.microsoft.com/office/drawing/2014/main" val="682249769"/>
                    </a:ext>
                  </a:extLst>
                </a:gridCol>
                <a:gridCol w="1460938">
                  <a:extLst>
                    <a:ext uri="{9D8B030D-6E8A-4147-A177-3AD203B41FA5}">
                      <a16:colId xmlns:a16="http://schemas.microsoft.com/office/drawing/2014/main" val="1962017003"/>
                    </a:ext>
                  </a:extLst>
                </a:gridCol>
                <a:gridCol w="1401781">
                  <a:extLst>
                    <a:ext uri="{9D8B030D-6E8A-4147-A177-3AD203B41FA5}">
                      <a16:colId xmlns:a16="http://schemas.microsoft.com/office/drawing/2014/main" val="3284312467"/>
                    </a:ext>
                  </a:extLst>
                </a:gridCol>
              </a:tblGrid>
              <a:tr h="600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1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effectLst/>
                          <a:latin typeface="Aptos" panose="020B0004020202020204" pitchFamily="34" charset="0"/>
                        </a:rPr>
                        <a:t>2026</a:t>
                      </a:r>
                      <a:endParaRPr lang="es-ES" sz="16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effectLst/>
                          <a:latin typeface="Aptos" panose="020B0004020202020204" pitchFamily="34" charset="0"/>
                        </a:rPr>
                        <a:t>2025</a:t>
                      </a:r>
                      <a:endParaRPr lang="es-ES" sz="16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effectLst/>
                          <a:latin typeface="Aptos" panose="020B0004020202020204" pitchFamily="34" charset="0"/>
                        </a:rPr>
                        <a:t>Variación </a:t>
                      </a:r>
                      <a:endParaRPr lang="es-ES" sz="16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983337"/>
                  </a:ext>
                </a:extLst>
              </a:tr>
              <a:tr h="1092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b="0" kern="100" dirty="0">
                          <a:effectLst/>
                          <a:latin typeface="Aptos" panose="020B0004020202020204" pitchFamily="34" charset="0"/>
                        </a:rPr>
                        <a:t>Cantidad de principales DDJJ recibidas </a:t>
                      </a:r>
                      <a:endParaRPr lang="es-ES" sz="1600" b="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2.028.095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1.693.066</a:t>
                      </a:r>
                      <a:endParaRPr lang="es-ES" sz="14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ptos" panose="020B0004020202020204" pitchFamily="34" charset="0"/>
                        </a:rPr>
                        <a:t>19,8%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370239"/>
                  </a:ext>
                </a:extLst>
              </a:tr>
              <a:tr h="1238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b="0" kern="100">
                          <a:effectLst/>
                          <a:latin typeface="Aptos" panose="020B0004020202020204" pitchFamily="34" charset="0"/>
                        </a:rPr>
                        <a:t>Cantidad de contribuyentes informados DDJJ más relevantes (1879,1887,1943, 1947 y 1948)</a:t>
                      </a:r>
                      <a:endParaRPr lang="es-ES" sz="1600" b="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16.247.274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12.951.397</a:t>
                      </a:r>
                      <a:endParaRPr lang="es-ES" sz="14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25,4%</a:t>
                      </a:r>
                      <a:endParaRPr lang="es-CL" sz="14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599436"/>
                  </a:ext>
                </a:extLst>
              </a:tr>
            </a:tbl>
          </a:graphicData>
        </a:graphic>
      </p:graphicFrame>
      <p:sp>
        <p:nvSpPr>
          <p:cNvPr id="10" name="Redondear rectángulo de una esquina 9">
            <a:extLst>
              <a:ext uri="{FF2B5EF4-FFF2-40B4-BE49-F238E27FC236}">
                <a16:creationId xmlns:a16="http://schemas.microsoft.com/office/drawing/2014/main" id="{F0652E5A-7546-114F-9997-2EFC206DB058}"/>
              </a:ext>
            </a:extLst>
          </p:cNvPr>
          <p:cNvSpPr/>
          <p:nvPr/>
        </p:nvSpPr>
        <p:spPr>
          <a:xfrm>
            <a:off x="0" y="0"/>
            <a:ext cx="3795819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PRESENTACIÓN DE 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DECLARACIONES JURADAS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3" name="Cruz 2">
            <a:extLst>
              <a:ext uri="{FF2B5EF4-FFF2-40B4-BE49-F238E27FC236}">
                <a16:creationId xmlns:a16="http://schemas.microsoft.com/office/drawing/2014/main" id="{2BF60CED-B284-8474-4A4D-E3394565C5C5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828FF7F0-642C-235E-EB83-9AEF3AA64D6B}"/>
              </a:ext>
            </a:extLst>
          </p:cNvPr>
          <p:cNvCxnSpPr>
            <a:cxnSpLocks/>
          </p:cNvCxnSpPr>
          <p:nvPr/>
        </p:nvCxnSpPr>
        <p:spPr>
          <a:xfrm>
            <a:off x="1897909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ruz 8">
            <a:extLst>
              <a:ext uri="{FF2B5EF4-FFF2-40B4-BE49-F238E27FC236}">
                <a16:creationId xmlns:a16="http://schemas.microsoft.com/office/drawing/2014/main" id="{B085927B-010B-5A15-2A3F-DCF24904D408}"/>
              </a:ext>
            </a:extLst>
          </p:cNvPr>
          <p:cNvSpPr/>
          <p:nvPr/>
        </p:nvSpPr>
        <p:spPr>
          <a:xfrm rot="18900000">
            <a:off x="3478432" y="114387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2F61706B-21AA-E8CE-A867-C805DF9AF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31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8CB424C-AAFF-C984-B695-DC9DEF0B18C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B601FE23-BFCA-EF28-5D60-D17DC6D1A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612252"/>
              </p:ext>
            </p:extLst>
          </p:nvPr>
        </p:nvGraphicFramePr>
        <p:xfrm>
          <a:off x="1092984" y="1924401"/>
          <a:ext cx="6938239" cy="4114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3903">
                  <a:extLst>
                    <a:ext uri="{9D8B030D-6E8A-4147-A177-3AD203B41FA5}">
                      <a16:colId xmlns:a16="http://schemas.microsoft.com/office/drawing/2014/main" val="1369415298"/>
                    </a:ext>
                  </a:extLst>
                </a:gridCol>
                <a:gridCol w="3140965">
                  <a:extLst>
                    <a:ext uri="{9D8B030D-6E8A-4147-A177-3AD203B41FA5}">
                      <a16:colId xmlns:a16="http://schemas.microsoft.com/office/drawing/2014/main" val="2424718962"/>
                    </a:ext>
                  </a:extLst>
                </a:gridCol>
                <a:gridCol w="974631">
                  <a:extLst>
                    <a:ext uri="{9D8B030D-6E8A-4147-A177-3AD203B41FA5}">
                      <a16:colId xmlns:a16="http://schemas.microsoft.com/office/drawing/2014/main" val="4053362185"/>
                    </a:ext>
                  </a:extLst>
                </a:gridCol>
                <a:gridCol w="979702">
                  <a:extLst>
                    <a:ext uri="{9D8B030D-6E8A-4147-A177-3AD203B41FA5}">
                      <a16:colId xmlns:a16="http://schemas.microsoft.com/office/drawing/2014/main" val="2979584814"/>
                    </a:ext>
                  </a:extLst>
                </a:gridCol>
                <a:gridCol w="869038">
                  <a:extLst>
                    <a:ext uri="{9D8B030D-6E8A-4147-A177-3AD203B41FA5}">
                      <a16:colId xmlns:a16="http://schemas.microsoft.com/office/drawing/2014/main" val="4056467890"/>
                    </a:ext>
                  </a:extLst>
                </a:gridCol>
              </a:tblGrid>
              <a:tr h="25687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200" kern="100">
                          <a:effectLst/>
                          <a:latin typeface="Aptos"/>
                          <a:ea typeface="Calibri" panose="020F0502020204030204" pitchFamily="34" charset="0"/>
                          <a:cs typeface="Arial"/>
                        </a:rPr>
                        <a:t>D</a:t>
                      </a:r>
                      <a:r>
                        <a:rPr lang="es-CL" sz="1200" kern="100">
                          <a:effectLst/>
                          <a:latin typeface="Aptos"/>
                          <a:ea typeface="Calibri" panose="020F0502020204030204" pitchFamily="34" charset="0"/>
                          <a:cs typeface="Arial"/>
                        </a:rPr>
                        <a:t>DJJ</a:t>
                      </a:r>
                      <a:endParaRPr lang="es-ES" sz="1600" kern="100"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effectLst/>
                          <a:latin typeface="Aptos"/>
                          <a:cs typeface="Arial"/>
                        </a:rPr>
                        <a:t>Descripción</a:t>
                      </a:r>
                      <a:endParaRPr lang="es-ES" sz="1600" kern="100"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D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100" kern="100" err="1">
                          <a:effectLst/>
                          <a:latin typeface="Arial"/>
                          <a:cs typeface="Arial"/>
                        </a:rPr>
                        <a:t>N°</a:t>
                      </a:r>
                      <a:r>
                        <a:rPr lang="es-CL" sz="1100" kern="100">
                          <a:effectLst/>
                          <a:latin typeface="Arial"/>
                          <a:cs typeface="Arial"/>
                        </a:rPr>
                        <a:t> declarantes</a:t>
                      </a:r>
                      <a:endParaRPr lang="es-ES" sz="1400" kern="10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E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100" kern="100">
                          <a:effectLst/>
                          <a:latin typeface="Aptos"/>
                          <a:cs typeface="Arial"/>
                        </a:rPr>
                        <a:t>Variación</a:t>
                      </a:r>
                      <a:endParaRPr lang="es-ES" sz="1400" kern="100"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55173"/>
                  </a:ext>
                </a:extLst>
              </a:tr>
              <a:tr h="25687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000" b="1" kern="100">
                          <a:solidFill>
                            <a:schemeClr val="bg1"/>
                          </a:solidFill>
                          <a:effectLst/>
                          <a:latin typeface="Aptos"/>
                          <a:cs typeface="Arial"/>
                        </a:rPr>
                        <a:t>2026</a:t>
                      </a:r>
                      <a:endParaRPr lang="es-ES" sz="1100" b="1" kern="100">
                        <a:solidFill>
                          <a:schemeClr val="bg1"/>
                        </a:solidFill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000" b="1" kern="100">
                          <a:solidFill>
                            <a:schemeClr val="bg1"/>
                          </a:solidFill>
                          <a:effectLst/>
                          <a:latin typeface="Aptos"/>
                          <a:cs typeface="Arial"/>
                        </a:rPr>
                        <a:t>2025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38100" cmpd="sng">
                      <a:noFill/>
                    </a:lnR>
                    <a:lnT w="381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556398"/>
                  </a:ext>
                </a:extLst>
              </a:tr>
              <a:tr h="503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400" u="none" kern="100">
                          <a:effectLst/>
                          <a:latin typeface="Aptos"/>
                          <a:cs typeface="Arial"/>
                        </a:rPr>
                        <a:t>1879</a:t>
                      </a:r>
                      <a:endParaRPr lang="es-ES" sz="1800" u="none" kern="100"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cs typeface="Arial"/>
                        </a:rPr>
                        <a:t>Registro Anual de Boletas de Honorarios Electrónicas o Retenciones de honorarios</a:t>
                      </a:r>
                      <a:endParaRPr lang="es-ES" sz="120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609.084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565.830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2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7,6%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89678"/>
                  </a:ext>
                </a:extLst>
              </a:tr>
              <a:tr h="50387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u="none" kern="100">
                          <a:solidFill>
                            <a:schemeClr val="lt1"/>
                          </a:solidFill>
                          <a:effectLst/>
                          <a:latin typeface="Aptos"/>
                          <a:ea typeface="+mn-ea"/>
                          <a:cs typeface="Arial"/>
                        </a:rPr>
                        <a:t>1887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cs typeface="Arial"/>
                        </a:rPr>
                        <a:t>Sueldos, otros componentes de la remuneración y retenciones IUSC</a:t>
                      </a:r>
                      <a:endParaRPr lang="es-ES" sz="120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398.841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367.222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8,6%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746410"/>
                  </a:ext>
                </a:extLst>
              </a:tr>
              <a:tr h="721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u="none" kern="100">
                          <a:effectLst/>
                          <a:latin typeface="Aptos"/>
                          <a:ea typeface="Calibri"/>
                          <a:cs typeface="Arial"/>
                        </a:rPr>
                        <a:t>1943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20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 panose="020F0502020204030204" pitchFamily="34" charset="0"/>
                          <a:cs typeface="Arial"/>
                        </a:rPr>
                        <a:t>Sobre contabilidad simplificada y renta presunta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31.599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26.167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20,8%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432514"/>
                  </a:ext>
                </a:extLst>
              </a:tr>
              <a:tr h="721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400" u="none" kern="100">
                          <a:effectLst/>
                          <a:latin typeface="Aptos"/>
                          <a:cs typeface="Arial"/>
                        </a:rPr>
                        <a:t>1947</a:t>
                      </a:r>
                      <a:endParaRPr lang="es-ES" sz="1800" u="none" kern="100"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cs typeface="Arial"/>
                        </a:rPr>
                        <a:t>Base Imponible de Primera Categoría contribuyentes acogidos al Régimen Pro Pyme Transparente</a:t>
                      </a:r>
                      <a:endParaRPr lang="es-ES" sz="120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175.349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124.455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40,9%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468088"/>
                  </a:ext>
                </a:extLst>
              </a:tr>
              <a:tr h="612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400" u="none" kern="100">
                          <a:effectLst/>
                          <a:latin typeface="Aptos"/>
                          <a:cs typeface="Arial"/>
                        </a:rPr>
                        <a:t>1948</a:t>
                      </a:r>
                      <a:endParaRPr lang="es-ES" sz="1800" u="none" kern="100">
                        <a:effectLst/>
                        <a:latin typeface="Aptos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20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cs typeface="Arial"/>
                        </a:rPr>
                        <a:t>Retiros, remesas y/o dividendos distribuidos, o cantidades distribuidas a cualquier título</a:t>
                      </a:r>
                      <a:endParaRPr lang="es-ES" sz="120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636,939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457.951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39,1%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984530"/>
                  </a:ext>
                </a:extLst>
              </a:tr>
              <a:tr h="5379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600" u="none" kern="100">
                          <a:solidFill>
                            <a:schemeClr val="bg1"/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Total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400" kern="100" dirty="0">
                        <a:solidFill>
                          <a:schemeClr val="bg1"/>
                        </a:solidFill>
                        <a:effectLst/>
                        <a:latin typeface="Aptos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kern="100" dirty="0">
                          <a:solidFill>
                            <a:schemeClr val="bg1"/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1.851.812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kern="100" dirty="0">
                          <a:solidFill>
                            <a:schemeClr val="bg1"/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1.541.625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kern="100" dirty="0">
                          <a:solidFill>
                            <a:schemeClr val="bg1"/>
                          </a:solidFill>
                          <a:effectLst/>
                          <a:latin typeface="Aptos"/>
                          <a:ea typeface="Calibri"/>
                          <a:cs typeface="Arial"/>
                        </a:rPr>
                        <a:t>20,1%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072113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76B096DD-1F9E-F26C-C45B-6F1FFEEA0741}"/>
              </a:ext>
            </a:extLst>
          </p:cNvPr>
          <p:cNvSpPr txBox="1"/>
          <p:nvPr/>
        </p:nvSpPr>
        <p:spPr>
          <a:xfrm>
            <a:off x="1102881" y="748992"/>
            <a:ext cx="693823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ts val="1800"/>
              </a:lnSpc>
            </a:pPr>
            <a:r>
              <a:rPr lang="es-ES" sz="1400" b="1" dirty="0">
                <a:solidFill>
                  <a:srgbClr val="1979C5"/>
                </a:solidFill>
                <a:latin typeface="Aptos"/>
                <a:cs typeface="Arial"/>
              </a:rPr>
              <a:t>Las  Declaraciones Juradas más comunes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, tales como Honorarios (1879), Sueldos (1887), sobre contabilidad simplificada y renta presunta (1943), sobre créditos y pagos provisionales  (1947), sobre Retiros o dividendos distribuidos (1948) aumentaron su nivel de presentación en un 20,1%.</a:t>
            </a:r>
          </a:p>
        </p:txBody>
      </p:sp>
      <p:sp>
        <p:nvSpPr>
          <p:cNvPr id="9" name="Redondear rectángulo de una esquina 9">
            <a:extLst>
              <a:ext uri="{FF2B5EF4-FFF2-40B4-BE49-F238E27FC236}">
                <a16:creationId xmlns:a16="http://schemas.microsoft.com/office/drawing/2014/main" id="{449B0D69-CE54-8A04-E39D-A53645643D4A}"/>
              </a:ext>
            </a:extLst>
          </p:cNvPr>
          <p:cNvSpPr/>
          <p:nvPr/>
        </p:nvSpPr>
        <p:spPr>
          <a:xfrm>
            <a:off x="0" y="0"/>
            <a:ext cx="3795819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PRESENTACIÓN DE 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DECLARACIONES JURADAS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11" name="Cruz 10">
            <a:extLst>
              <a:ext uri="{FF2B5EF4-FFF2-40B4-BE49-F238E27FC236}">
                <a16:creationId xmlns:a16="http://schemas.microsoft.com/office/drawing/2014/main" id="{350360DB-E725-AC49-43B2-793248467A28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EF4E526-096C-2193-57C0-9707183BE306}"/>
              </a:ext>
            </a:extLst>
          </p:cNvPr>
          <p:cNvCxnSpPr>
            <a:cxnSpLocks/>
          </p:cNvCxnSpPr>
          <p:nvPr/>
        </p:nvCxnSpPr>
        <p:spPr>
          <a:xfrm>
            <a:off x="1897909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ruz 12">
            <a:extLst>
              <a:ext uri="{FF2B5EF4-FFF2-40B4-BE49-F238E27FC236}">
                <a16:creationId xmlns:a16="http://schemas.microsoft.com/office/drawing/2014/main" id="{3D14789C-DDC0-2A16-82C7-12FF4DDBFA10}"/>
              </a:ext>
            </a:extLst>
          </p:cNvPr>
          <p:cNvSpPr/>
          <p:nvPr/>
        </p:nvSpPr>
        <p:spPr>
          <a:xfrm rot="18900000">
            <a:off x="3478432" y="114387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6C588E-3585-1A03-69DE-2608EFD41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2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97AC5"/>
            </a:gs>
            <a:gs pos="100000">
              <a:srgbClr val="0056A8"/>
            </a:gs>
          </a:gsLst>
          <a:lin ang="3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32BA7A-65EE-CD16-125D-74CDF2249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FBB0088C-919F-9416-B418-CB38FBC68F60}"/>
              </a:ext>
            </a:extLst>
          </p:cNvPr>
          <p:cNvGrpSpPr/>
          <p:nvPr/>
        </p:nvGrpSpPr>
        <p:grpSpPr>
          <a:xfrm>
            <a:off x="1507958" y="1366772"/>
            <a:ext cx="5448316" cy="3395483"/>
            <a:chOff x="1467533" y="1366772"/>
            <a:chExt cx="5448316" cy="3395483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AD5C75E5-04DE-BBD2-9035-B7B1268DD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67533" y="1366772"/>
              <a:ext cx="2140631" cy="3395483"/>
            </a:xfrm>
            <a:prstGeom prst="rect">
              <a:avLst/>
            </a:prstGeom>
          </p:spPr>
        </p:pic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id="{AE348A56-7ABF-CEDD-361D-80B6368EE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3910963" y="2234051"/>
              <a:ext cx="3004886" cy="1818747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9DCBED88-48E2-3301-5723-D4D2821D87E7}"/>
                  </a:ext>
                </a:extLst>
              </p14:cNvPr>
              <p14:cNvContentPartPr/>
              <p14:nvPr/>
            </p14:nvContentPartPr>
            <p14:xfrm>
              <a:off x="3159221" y="2915722"/>
              <a:ext cx="36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9DCBED88-48E2-3301-5723-D4D2821D87E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53101" y="2909602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dondear rectángulo de una esquina 9">
            <a:extLst>
              <a:ext uri="{FF2B5EF4-FFF2-40B4-BE49-F238E27FC236}">
                <a16:creationId xmlns:a16="http://schemas.microsoft.com/office/drawing/2014/main" id="{724A2CB1-7635-76D4-6C46-1257E4DE4451}"/>
              </a:ext>
            </a:extLst>
          </p:cNvPr>
          <p:cNvSpPr/>
          <p:nvPr/>
        </p:nvSpPr>
        <p:spPr>
          <a:xfrm>
            <a:off x="0" y="0"/>
            <a:ext cx="2120852" cy="373417"/>
          </a:xfrm>
          <a:prstGeom prst="rect">
            <a:avLst/>
          </a:prstGeom>
          <a:solidFill>
            <a:srgbClr val="00BC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600" b="1" i="1">
                <a:latin typeface="Aptos" panose="020B0004020202020204" pitchFamily="34" charset="0"/>
                <a:cs typeface="Calibri"/>
              </a:rPr>
              <a:t>ETAPA</a:t>
            </a:r>
            <a:endParaRPr lang="es-ES_tradnl" sz="1400" b="1" i="1">
              <a:latin typeface="Aptos" panose="020B0004020202020204" pitchFamily="34" charset="0"/>
              <a:cs typeface="Calibri"/>
            </a:endParaRPr>
          </a:p>
        </p:txBody>
      </p:sp>
      <p:sp>
        <p:nvSpPr>
          <p:cNvPr id="10" name="Cruz 9">
            <a:extLst>
              <a:ext uri="{FF2B5EF4-FFF2-40B4-BE49-F238E27FC236}">
                <a16:creationId xmlns:a16="http://schemas.microsoft.com/office/drawing/2014/main" id="{C5FB5148-2CF0-219C-DE44-F6127CCE89A9}"/>
              </a:ext>
            </a:extLst>
          </p:cNvPr>
          <p:cNvSpPr/>
          <p:nvPr/>
        </p:nvSpPr>
        <p:spPr>
          <a:xfrm rot="18900000">
            <a:off x="133688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397C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42F4BBF-9519-185F-15DB-9D2F5B444ADD}"/>
              </a:ext>
            </a:extLst>
          </p:cNvPr>
          <p:cNvCxnSpPr>
            <a:cxnSpLocks/>
          </p:cNvCxnSpPr>
          <p:nvPr/>
        </p:nvCxnSpPr>
        <p:spPr>
          <a:xfrm>
            <a:off x="216590" y="373417"/>
            <a:ext cx="202133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ruz 11">
            <a:extLst>
              <a:ext uri="{FF2B5EF4-FFF2-40B4-BE49-F238E27FC236}">
                <a16:creationId xmlns:a16="http://schemas.microsoft.com/office/drawing/2014/main" id="{6AF69C25-CF96-A4FA-121D-83DE12C20D9E}"/>
              </a:ext>
            </a:extLst>
          </p:cNvPr>
          <p:cNvSpPr/>
          <p:nvPr/>
        </p:nvSpPr>
        <p:spPr>
          <a:xfrm rot="18900000">
            <a:off x="1814284" y="114386"/>
            <a:ext cx="165805" cy="165805"/>
          </a:xfrm>
          <a:prstGeom prst="plus">
            <a:avLst>
              <a:gd name="adj" fmla="val 40026"/>
            </a:avLst>
          </a:prstGeom>
          <a:solidFill>
            <a:srgbClr val="397C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479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4F881F-DE8F-83B3-4DCE-0DC671E1F07E}"/>
              </a:ext>
            </a:extLst>
          </p:cNvPr>
          <p:cNvSpPr txBox="1"/>
          <p:nvPr/>
        </p:nvSpPr>
        <p:spPr>
          <a:xfrm>
            <a:off x="2356642" y="1132567"/>
            <a:ext cx="443071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/>
            <a:r>
              <a:rPr lang="es-CL" sz="160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Se espera que declaren el impuesto a la Renta</a:t>
            </a:r>
          </a:p>
          <a:p>
            <a:pPr algn="ctr"/>
            <a:r>
              <a:rPr lang="es-CL" sz="2000" b="1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5.120.000 contribuyentes</a:t>
            </a:r>
          </a:p>
          <a:p>
            <a:pPr algn="ctr"/>
            <a:r>
              <a:rPr lang="es-CL" b="1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+1,15% </a:t>
            </a:r>
            <a:r>
              <a:rPr lang="es-CL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respecto de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7E83AF0-9011-CD4D-8A32-30C33EA37924}"/>
              </a:ext>
            </a:extLst>
          </p:cNvPr>
          <p:cNvSpPr txBox="1"/>
          <p:nvPr/>
        </p:nvSpPr>
        <p:spPr>
          <a:xfrm>
            <a:off x="2286000" y="2308257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s-CL" sz="160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de los cuales:</a:t>
            </a:r>
          </a:p>
        </p:txBody>
      </p:sp>
      <p:sp>
        <p:nvSpPr>
          <p:cNvPr id="18" name="Redondear rectángulo de una esquina 9">
            <a:extLst>
              <a:ext uri="{FF2B5EF4-FFF2-40B4-BE49-F238E27FC236}">
                <a16:creationId xmlns:a16="http://schemas.microsoft.com/office/drawing/2014/main" id="{E84266F4-6CE9-40B0-AACF-A8B6FE819AC4}"/>
              </a:ext>
            </a:extLst>
          </p:cNvPr>
          <p:cNvSpPr/>
          <p:nvPr/>
        </p:nvSpPr>
        <p:spPr>
          <a:xfrm>
            <a:off x="0" y="0"/>
            <a:ext cx="264783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DECLARACIÓN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DE RENTA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21" name="Cruz 20">
            <a:extLst>
              <a:ext uri="{FF2B5EF4-FFF2-40B4-BE49-F238E27FC236}">
                <a16:creationId xmlns:a16="http://schemas.microsoft.com/office/drawing/2014/main" id="{75D3083F-BFCF-12FC-CB31-FED5BFFE7C83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4BD569-26CE-C8E4-850C-775F71EA7CA0}"/>
              </a:ext>
            </a:extLst>
          </p:cNvPr>
          <p:cNvCxnSpPr>
            <a:cxnSpLocks/>
          </p:cNvCxnSpPr>
          <p:nvPr/>
        </p:nvCxnSpPr>
        <p:spPr>
          <a:xfrm>
            <a:off x="709129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ruz 23">
            <a:extLst>
              <a:ext uri="{FF2B5EF4-FFF2-40B4-BE49-F238E27FC236}">
                <a16:creationId xmlns:a16="http://schemas.microsoft.com/office/drawing/2014/main" id="{E35EBB3B-0824-ECD9-5F10-43046729C2CE}"/>
              </a:ext>
            </a:extLst>
          </p:cNvPr>
          <p:cNvSpPr/>
          <p:nvPr/>
        </p:nvSpPr>
        <p:spPr>
          <a:xfrm rot="18900000">
            <a:off x="2320339" y="114388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8" name="Imagen 27" descr="Mujer en estudio de diseño">
            <a:extLst>
              <a:ext uri="{FF2B5EF4-FFF2-40B4-BE49-F238E27FC236}">
                <a16:creationId xmlns:a16="http://schemas.microsoft.com/office/drawing/2014/main" id="{2582F38B-F998-C1DD-41F4-AEE709090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2" r="22232"/>
          <a:stretch/>
        </p:blipFill>
        <p:spPr>
          <a:xfrm>
            <a:off x="2171413" y="2721694"/>
            <a:ext cx="2612647" cy="3139405"/>
          </a:xfrm>
          <a:prstGeom prst="parallelogram">
            <a:avLst/>
          </a:prstGeom>
        </p:spPr>
      </p:pic>
      <p:pic>
        <p:nvPicPr>
          <p:cNvPr id="19" name="Imagen 18" descr="Hombres dándose la mano en un partido de fútbol">
            <a:extLst>
              <a:ext uri="{FF2B5EF4-FFF2-40B4-BE49-F238E27FC236}">
                <a16:creationId xmlns:a16="http://schemas.microsoft.com/office/drawing/2014/main" id="{3A7611B3-70B2-6C34-954D-8D3D526B91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0" r="9466"/>
          <a:stretch>
            <a:fillRect/>
          </a:stretch>
        </p:blipFill>
        <p:spPr>
          <a:xfrm>
            <a:off x="4303092" y="2707680"/>
            <a:ext cx="2612647" cy="3139405"/>
          </a:xfrm>
          <a:prstGeom prst="parallelogram">
            <a:avLst/>
          </a:prstGeom>
        </p:spPr>
      </p:pic>
      <p:grpSp>
        <p:nvGrpSpPr>
          <p:cNvPr id="33" name="Grupo 32">
            <a:extLst>
              <a:ext uri="{FF2B5EF4-FFF2-40B4-BE49-F238E27FC236}">
                <a16:creationId xmlns:a16="http://schemas.microsoft.com/office/drawing/2014/main" id="{FA0AF51E-9DCA-07BC-0373-1C17E519A75D}"/>
              </a:ext>
            </a:extLst>
          </p:cNvPr>
          <p:cNvGrpSpPr/>
          <p:nvPr/>
        </p:nvGrpSpPr>
        <p:grpSpPr>
          <a:xfrm>
            <a:off x="6164698" y="3222680"/>
            <a:ext cx="2021330" cy="2137433"/>
            <a:chOff x="6164698" y="2829339"/>
            <a:chExt cx="2021330" cy="2137433"/>
          </a:xfrm>
        </p:grpSpPr>
        <p:sp>
          <p:nvSpPr>
            <p:cNvPr id="26" name="Paralelogramo 25">
              <a:extLst>
                <a:ext uri="{FF2B5EF4-FFF2-40B4-BE49-F238E27FC236}">
                  <a16:creationId xmlns:a16="http://schemas.microsoft.com/office/drawing/2014/main" id="{14963C98-4E6E-005B-D466-DEFFEEBC1179}"/>
                </a:ext>
              </a:extLst>
            </p:cNvPr>
            <p:cNvSpPr/>
            <p:nvPr/>
          </p:nvSpPr>
          <p:spPr>
            <a:xfrm>
              <a:off x="6164698" y="2829339"/>
              <a:ext cx="2021330" cy="2137433"/>
            </a:xfrm>
            <a:prstGeom prst="parallelogram">
              <a:avLst>
                <a:gd name="adj" fmla="val 23467"/>
              </a:avLst>
            </a:prstGeom>
            <a:solidFill>
              <a:srgbClr val="397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DEE05E5-E236-3A37-6649-3C9EAA1FAC70}"/>
                </a:ext>
              </a:extLst>
            </p:cNvPr>
            <p:cNvSpPr txBox="1"/>
            <p:nvPr/>
          </p:nvSpPr>
          <p:spPr>
            <a:xfrm>
              <a:off x="6452647" y="3980562"/>
              <a:ext cx="1297947" cy="4787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s-CL" sz="2000" b="1" spc="-150">
                  <a:solidFill>
                    <a:srgbClr val="FFCB88"/>
                  </a:solidFill>
                  <a:latin typeface="Aptos"/>
                  <a:cs typeface="Arial"/>
                </a:rPr>
                <a:t>3.580.000</a:t>
              </a:r>
              <a:r>
                <a:rPr lang="es-CL" sz="1200">
                  <a:solidFill>
                    <a:srgbClr val="69FFFF"/>
                  </a:solidFill>
                  <a:latin typeface="Aptos"/>
                  <a:cs typeface="Arial"/>
                </a:rPr>
                <a:t> </a:t>
              </a:r>
              <a:endParaRPr lang="es-ES" sz="1200">
                <a:solidFill>
                  <a:srgbClr val="69FFFF"/>
                </a:solidFill>
                <a:latin typeface="Aptos"/>
                <a:cs typeface="Arial"/>
              </a:endParaRPr>
            </a:p>
            <a:p>
              <a:pPr algn="ctr">
                <a:lnSpc>
                  <a:spcPts val="1500"/>
                </a:lnSpc>
              </a:pPr>
              <a:r>
                <a:rPr lang="es-CL" sz="1400">
                  <a:solidFill>
                    <a:schemeClr val="bg1"/>
                  </a:solidFill>
                  <a:latin typeface="Aptos"/>
                  <a:cs typeface="Arial"/>
                </a:rPr>
                <a:t>son personas</a:t>
              </a:r>
              <a:endParaRPr lang="es-ES_tradnl" sz="1400">
                <a:solidFill>
                  <a:schemeClr val="bg1"/>
                </a:solidFill>
                <a:latin typeface="Aptos"/>
                <a:cs typeface="Arial"/>
              </a:endParaRPr>
            </a:p>
          </p:txBody>
        </p:sp>
        <p:pic>
          <p:nvPicPr>
            <p:cNvPr id="17" name="Gráfico 16" descr="Group con relleno sólido">
              <a:extLst>
                <a:ext uri="{FF2B5EF4-FFF2-40B4-BE49-F238E27FC236}">
                  <a16:creationId xmlns:a16="http://schemas.microsoft.com/office/drawing/2014/main" id="{466535D1-25A4-E8F0-6AA4-218F674AC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60047" y="3129280"/>
              <a:ext cx="830633" cy="830633"/>
            </a:xfrm>
            <a:prstGeom prst="rect">
              <a:avLst/>
            </a:prstGeom>
          </p:spPr>
        </p:pic>
        <p:sp>
          <p:nvSpPr>
            <p:cNvPr id="29" name="Cruz 28">
              <a:extLst>
                <a:ext uri="{FF2B5EF4-FFF2-40B4-BE49-F238E27FC236}">
                  <a16:creationId xmlns:a16="http://schemas.microsoft.com/office/drawing/2014/main" id="{A75CA86A-A340-4A80-0ED5-6746E1609C1B}"/>
                </a:ext>
              </a:extLst>
            </p:cNvPr>
            <p:cNvSpPr/>
            <p:nvPr/>
          </p:nvSpPr>
          <p:spPr>
            <a:xfrm rot="18900000">
              <a:off x="7518902" y="4775667"/>
              <a:ext cx="150616" cy="150616"/>
            </a:xfrm>
            <a:prstGeom prst="plus">
              <a:avLst>
                <a:gd name="adj" fmla="val 400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58D0A1E-7AD8-09E2-48C3-DCB1B240A8EB}"/>
              </a:ext>
            </a:extLst>
          </p:cNvPr>
          <p:cNvGrpSpPr/>
          <p:nvPr/>
        </p:nvGrpSpPr>
        <p:grpSpPr>
          <a:xfrm>
            <a:off x="957972" y="3222680"/>
            <a:ext cx="2021330" cy="2137433"/>
            <a:chOff x="957972" y="3858780"/>
            <a:chExt cx="2021330" cy="2137433"/>
          </a:xfrm>
        </p:grpSpPr>
        <p:sp>
          <p:nvSpPr>
            <p:cNvPr id="25" name="Paralelogramo 24">
              <a:extLst>
                <a:ext uri="{FF2B5EF4-FFF2-40B4-BE49-F238E27FC236}">
                  <a16:creationId xmlns:a16="http://schemas.microsoft.com/office/drawing/2014/main" id="{8FE11266-19BD-A78D-D7D7-8F32D0FDD0A0}"/>
                </a:ext>
              </a:extLst>
            </p:cNvPr>
            <p:cNvSpPr/>
            <p:nvPr/>
          </p:nvSpPr>
          <p:spPr>
            <a:xfrm>
              <a:off x="957972" y="3858780"/>
              <a:ext cx="2021330" cy="2137433"/>
            </a:xfrm>
            <a:prstGeom prst="parallelogram">
              <a:avLst>
                <a:gd name="adj" fmla="val 21933"/>
              </a:avLst>
            </a:prstGeom>
            <a:solidFill>
              <a:srgbClr val="397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10" name="Gráfico 9" descr="Store con relleno sólido">
              <a:extLst>
                <a:ext uri="{FF2B5EF4-FFF2-40B4-BE49-F238E27FC236}">
                  <a16:creationId xmlns:a16="http://schemas.microsoft.com/office/drawing/2014/main" id="{EB43758C-2203-753B-A02B-0863895E2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63708" y="4317637"/>
              <a:ext cx="609859" cy="609859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3E70E120-3249-32C5-23E6-5C4963E1659D}"/>
                </a:ext>
              </a:extLst>
            </p:cNvPr>
            <p:cNvSpPr txBox="1"/>
            <p:nvPr/>
          </p:nvSpPr>
          <p:spPr>
            <a:xfrm>
              <a:off x="1198532" y="5038177"/>
              <a:ext cx="1359147" cy="4787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s-CL" sz="2000" b="1" spc="-150">
                  <a:solidFill>
                    <a:srgbClr val="FFCB88"/>
                  </a:solidFill>
                  <a:latin typeface="Aptos"/>
                  <a:cs typeface="Arial"/>
                </a:rPr>
                <a:t>1.530.000</a:t>
              </a:r>
              <a:r>
                <a:rPr lang="es-CL" b="1">
                  <a:solidFill>
                    <a:srgbClr val="69FFFF"/>
                  </a:solidFill>
                  <a:latin typeface="Aptos"/>
                  <a:cs typeface="Arial"/>
                </a:rPr>
                <a:t> </a:t>
              </a:r>
              <a:endParaRPr lang="es-ES" b="1">
                <a:solidFill>
                  <a:srgbClr val="69FFFF"/>
                </a:solidFill>
                <a:latin typeface="Aptos"/>
                <a:cs typeface="Arial"/>
              </a:endParaRPr>
            </a:p>
            <a:p>
              <a:pPr algn="ctr">
                <a:lnSpc>
                  <a:spcPts val="1500"/>
                </a:lnSpc>
              </a:pPr>
              <a:r>
                <a:rPr lang="es-CL" sz="1400">
                  <a:solidFill>
                    <a:schemeClr val="bg1"/>
                  </a:solidFill>
                  <a:latin typeface="Aptos"/>
                  <a:cs typeface="Arial"/>
                </a:rPr>
                <a:t>son empresas</a:t>
              </a:r>
              <a:endParaRPr lang="es-ES_tradnl" sz="1400">
                <a:solidFill>
                  <a:schemeClr val="bg1"/>
                </a:solidFill>
                <a:latin typeface="Aptos"/>
                <a:cs typeface="Arial"/>
              </a:endParaRPr>
            </a:p>
          </p:txBody>
        </p:sp>
        <p:sp>
          <p:nvSpPr>
            <p:cNvPr id="30" name="Cruz 29">
              <a:extLst>
                <a:ext uri="{FF2B5EF4-FFF2-40B4-BE49-F238E27FC236}">
                  <a16:creationId xmlns:a16="http://schemas.microsoft.com/office/drawing/2014/main" id="{D0B861EE-5ECA-3E1F-1EAB-EE9BB68BDB56}"/>
                </a:ext>
              </a:extLst>
            </p:cNvPr>
            <p:cNvSpPr/>
            <p:nvPr/>
          </p:nvSpPr>
          <p:spPr>
            <a:xfrm rot="18900000">
              <a:off x="1450761" y="3905254"/>
              <a:ext cx="150616" cy="150616"/>
            </a:xfrm>
            <a:prstGeom prst="plus">
              <a:avLst>
                <a:gd name="adj" fmla="val 400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F42D67AF-752E-D389-0595-DF19D60C33AC}"/>
              </a:ext>
            </a:extLst>
          </p:cNvPr>
          <p:cNvCxnSpPr>
            <a:cxnSpLocks/>
          </p:cNvCxnSpPr>
          <p:nvPr/>
        </p:nvCxnSpPr>
        <p:spPr>
          <a:xfrm>
            <a:off x="3561335" y="205589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áfico 1">
            <a:extLst>
              <a:ext uri="{FF2B5EF4-FFF2-40B4-BE49-F238E27FC236}">
                <a16:creationId xmlns:a16="http://schemas.microsoft.com/office/drawing/2014/main" id="{09544558-CD85-38F3-BBF0-7D3193C7A1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010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C1F1DD1-1A5A-3783-BBAF-578E161E00DB}"/>
              </a:ext>
            </a:extLst>
          </p:cNvPr>
          <p:cNvSpPr txBox="1"/>
          <p:nvPr/>
        </p:nvSpPr>
        <p:spPr>
          <a:xfrm>
            <a:off x="2569028" y="1052562"/>
            <a:ext cx="4005944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>
              <a:lnSpc>
                <a:spcPts val="1200"/>
              </a:lnSpc>
            </a:pPr>
            <a:r>
              <a:rPr lang="es-CL" sz="160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El SII ofrecerá propuestas de Declaración a</a:t>
            </a:r>
          </a:p>
          <a:p>
            <a:pPr algn="ctr"/>
            <a:r>
              <a:rPr lang="es-CL" sz="2000" b="1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4.160.000 contribuyentes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578493-296D-ABF8-366D-E889D1F14A67}"/>
              </a:ext>
            </a:extLst>
          </p:cNvPr>
          <p:cNvSpPr txBox="1"/>
          <p:nvPr/>
        </p:nvSpPr>
        <p:spPr>
          <a:xfrm>
            <a:off x="2285999" y="183133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s-CL" sz="1600">
                <a:solidFill>
                  <a:schemeClr val="tx2">
                    <a:lumMod val="75000"/>
                  </a:schemeClr>
                </a:solidFill>
                <a:latin typeface="Aptos"/>
                <a:cs typeface="Arial"/>
              </a:rPr>
              <a:t>de los cuales: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0B9B318C-5675-089A-B214-769C90682601}"/>
              </a:ext>
            </a:extLst>
          </p:cNvPr>
          <p:cNvCxnSpPr>
            <a:cxnSpLocks/>
          </p:cNvCxnSpPr>
          <p:nvPr/>
        </p:nvCxnSpPr>
        <p:spPr>
          <a:xfrm>
            <a:off x="3561335" y="1606560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upo 36">
            <a:extLst>
              <a:ext uri="{FF2B5EF4-FFF2-40B4-BE49-F238E27FC236}">
                <a16:creationId xmlns:a16="http://schemas.microsoft.com/office/drawing/2014/main" id="{F31DD936-5DC4-4024-59DE-B86093CDEB53}"/>
              </a:ext>
            </a:extLst>
          </p:cNvPr>
          <p:cNvGrpSpPr/>
          <p:nvPr/>
        </p:nvGrpSpPr>
        <p:grpSpPr>
          <a:xfrm>
            <a:off x="950223" y="2262619"/>
            <a:ext cx="7190365" cy="3153419"/>
            <a:chOff x="950223" y="2651036"/>
            <a:chExt cx="7190365" cy="3153419"/>
          </a:xfrm>
        </p:grpSpPr>
        <p:pic>
          <p:nvPicPr>
            <p:cNvPr id="24" name="Imagen 23" descr="Profesora sonríe y escribe en una pizarra blanca">
              <a:extLst>
                <a:ext uri="{FF2B5EF4-FFF2-40B4-BE49-F238E27FC236}">
                  <a16:creationId xmlns:a16="http://schemas.microsoft.com/office/drawing/2014/main" id="{55003B98-A79D-0DB0-D2DD-4DD0D2016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82" t="24247" r="37699"/>
            <a:stretch>
              <a:fillRect/>
            </a:stretch>
          </p:blipFill>
          <p:spPr>
            <a:xfrm>
              <a:off x="2171413" y="2665050"/>
              <a:ext cx="2612647" cy="3139405"/>
            </a:xfrm>
            <a:prstGeom prst="parallelogram">
              <a:avLst/>
            </a:prstGeom>
          </p:spPr>
        </p:pic>
        <p:pic>
          <p:nvPicPr>
            <p:cNvPr id="25" name="Imagen 24" descr="Dos hombres mirando un smartphone">
              <a:extLst>
                <a:ext uri="{FF2B5EF4-FFF2-40B4-BE49-F238E27FC236}">
                  <a16:creationId xmlns:a16="http://schemas.microsoft.com/office/drawing/2014/main" id="{9A66A4E2-3D7F-FDE0-51CD-76669E00A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41" r="7241"/>
            <a:stretch>
              <a:fillRect/>
            </a:stretch>
          </p:blipFill>
          <p:spPr>
            <a:xfrm>
              <a:off x="4303092" y="2651036"/>
              <a:ext cx="2612647" cy="3139405"/>
            </a:xfrm>
            <a:prstGeom prst="parallelogram">
              <a:avLst/>
            </a:prstGeom>
          </p:spPr>
        </p:pic>
        <p:sp>
          <p:nvSpPr>
            <p:cNvPr id="28" name="Paralelogramo 27">
              <a:extLst>
                <a:ext uri="{FF2B5EF4-FFF2-40B4-BE49-F238E27FC236}">
                  <a16:creationId xmlns:a16="http://schemas.microsoft.com/office/drawing/2014/main" id="{5A6E770A-6537-B7C5-77C4-1D27D21AFB5A}"/>
                </a:ext>
              </a:extLst>
            </p:cNvPr>
            <p:cNvSpPr/>
            <p:nvPr/>
          </p:nvSpPr>
          <p:spPr>
            <a:xfrm>
              <a:off x="6164698" y="3166036"/>
              <a:ext cx="1975890" cy="2137433"/>
            </a:xfrm>
            <a:prstGeom prst="parallelogram">
              <a:avLst>
                <a:gd name="adj" fmla="val 23431"/>
              </a:avLst>
            </a:prstGeom>
            <a:solidFill>
              <a:srgbClr val="397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5122060E-786E-4BA9-F8CB-3AEC642ECB43}"/>
                </a:ext>
              </a:extLst>
            </p:cNvPr>
            <p:cNvSpPr txBox="1"/>
            <p:nvPr/>
          </p:nvSpPr>
          <p:spPr>
            <a:xfrm>
              <a:off x="6436354" y="4317259"/>
              <a:ext cx="1308614" cy="4787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s-ES" sz="2400" b="1" spc="-150">
                  <a:solidFill>
                    <a:srgbClr val="FFCB88"/>
                  </a:solidFill>
                  <a:latin typeface="Aptos"/>
                  <a:cs typeface="Arial"/>
                </a:rPr>
                <a:t>830.000</a:t>
              </a:r>
              <a:endParaRPr lang="es-ES" sz="2400">
                <a:solidFill>
                  <a:srgbClr val="69FFFF"/>
                </a:solidFill>
                <a:latin typeface="Aptos"/>
                <a:cs typeface="Arial"/>
              </a:endParaRPr>
            </a:p>
            <a:p>
              <a:pPr algn="ctr">
                <a:lnSpc>
                  <a:spcPts val="1500"/>
                </a:lnSpc>
              </a:pPr>
              <a:r>
                <a:rPr lang="es-CL" sz="1400">
                  <a:solidFill>
                    <a:schemeClr val="bg1"/>
                  </a:solidFill>
                  <a:latin typeface="Aptos"/>
                  <a:cs typeface="Arial"/>
                </a:rPr>
                <a:t>Son empresas</a:t>
              </a:r>
              <a:endParaRPr lang="es-ES_tradnl" sz="1400">
                <a:solidFill>
                  <a:schemeClr val="bg1"/>
                </a:solidFill>
                <a:latin typeface="Aptos"/>
                <a:cs typeface="Arial"/>
              </a:endParaRPr>
            </a:p>
          </p:txBody>
        </p:sp>
        <p:sp>
          <p:nvSpPr>
            <p:cNvPr id="31" name="Cruz 30">
              <a:extLst>
                <a:ext uri="{FF2B5EF4-FFF2-40B4-BE49-F238E27FC236}">
                  <a16:creationId xmlns:a16="http://schemas.microsoft.com/office/drawing/2014/main" id="{8B773497-3B37-1A1C-1434-28E66EE7B4EF}"/>
                </a:ext>
              </a:extLst>
            </p:cNvPr>
            <p:cNvSpPr/>
            <p:nvPr/>
          </p:nvSpPr>
          <p:spPr>
            <a:xfrm rot="18900000">
              <a:off x="7511152" y="5112364"/>
              <a:ext cx="150616" cy="150616"/>
            </a:xfrm>
            <a:prstGeom prst="plus">
              <a:avLst>
                <a:gd name="adj" fmla="val 400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3" name="Paralelogramo 32">
              <a:extLst>
                <a:ext uri="{FF2B5EF4-FFF2-40B4-BE49-F238E27FC236}">
                  <a16:creationId xmlns:a16="http://schemas.microsoft.com/office/drawing/2014/main" id="{2A62048A-7ADB-B4DC-0D4D-C809FE630A11}"/>
                </a:ext>
              </a:extLst>
            </p:cNvPr>
            <p:cNvSpPr/>
            <p:nvPr/>
          </p:nvSpPr>
          <p:spPr>
            <a:xfrm>
              <a:off x="950223" y="3166036"/>
              <a:ext cx="2021330" cy="2137433"/>
            </a:xfrm>
            <a:prstGeom prst="parallelogram">
              <a:avLst>
                <a:gd name="adj" fmla="val 23083"/>
              </a:avLst>
            </a:prstGeom>
            <a:solidFill>
              <a:srgbClr val="397C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34" name="Gráfico 33" descr="Store con relleno sólido">
              <a:extLst>
                <a:ext uri="{FF2B5EF4-FFF2-40B4-BE49-F238E27FC236}">
                  <a16:creationId xmlns:a16="http://schemas.microsoft.com/office/drawing/2014/main" id="{731022E9-D01C-DE19-F1F6-127A7C3B7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847714" y="3624893"/>
              <a:ext cx="609859" cy="609859"/>
            </a:xfrm>
            <a:prstGeom prst="rect">
              <a:avLst/>
            </a:prstGeom>
          </p:spPr>
        </p:pic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90A45799-0F6A-3137-84D4-278664C9158E}"/>
                </a:ext>
              </a:extLst>
            </p:cNvPr>
            <p:cNvSpPr txBox="1"/>
            <p:nvPr/>
          </p:nvSpPr>
          <p:spPr>
            <a:xfrm>
              <a:off x="1209143" y="4345194"/>
              <a:ext cx="1358453" cy="50000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s-CL" sz="2400" b="1" spc="-150">
                  <a:solidFill>
                    <a:srgbClr val="FFCB88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3.330.000</a:t>
              </a:r>
              <a:r>
                <a:rPr lang="es-CL" sz="2000" b="1">
                  <a:solidFill>
                    <a:srgbClr val="69FFFF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 </a:t>
              </a:r>
              <a:r>
                <a:rPr lang="es-CL" sz="1400">
                  <a:solidFill>
                    <a:schemeClr val="bg1"/>
                  </a:solidFill>
                  <a:latin typeface="Aptos"/>
                  <a:cs typeface="Arial"/>
                </a:rPr>
                <a:t>son personas</a:t>
              </a:r>
              <a:endParaRPr lang="es-ES_tradnl" sz="1400">
                <a:solidFill>
                  <a:schemeClr val="bg1"/>
                </a:solidFill>
                <a:latin typeface="Aptos"/>
                <a:cs typeface="Arial"/>
              </a:endParaRPr>
            </a:p>
          </p:txBody>
        </p:sp>
        <p:sp>
          <p:nvSpPr>
            <p:cNvPr id="36" name="Cruz 35">
              <a:extLst>
                <a:ext uri="{FF2B5EF4-FFF2-40B4-BE49-F238E27FC236}">
                  <a16:creationId xmlns:a16="http://schemas.microsoft.com/office/drawing/2014/main" id="{BCA18772-D693-F359-DA15-CBB7C68A49B1}"/>
                </a:ext>
              </a:extLst>
            </p:cNvPr>
            <p:cNvSpPr/>
            <p:nvPr/>
          </p:nvSpPr>
          <p:spPr>
            <a:xfrm rot="18900000">
              <a:off x="1458510" y="3212510"/>
              <a:ext cx="150616" cy="150616"/>
            </a:xfrm>
            <a:prstGeom prst="plus">
              <a:avLst>
                <a:gd name="adj" fmla="val 400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30" name="Gráfico 29" descr="Group con relleno sólido">
              <a:extLst>
                <a:ext uri="{FF2B5EF4-FFF2-40B4-BE49-F238E27FC236}">
                  <a16:creationId xmlns:a16="http://schemas.microsoft.com/office/drawing/2014/main" id="{DBD0299C-D47E-6CA6-D8E6-DB1B546FE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45572" y="3465977"/>
              <a:ext cx="830633" cy="830633"/>
            </a:xfrm>
            <a:prstGeom prst="rect">
              <a:avLst/>
            </a:prstGeom>
          </p:spPr>
        </p:pic>
      </p:grpSp>
      <p:pic>
        <p:nvPicPr>
          <p:cNvPr id="2" name="Gráfico 1">
            <a:extLst>
              <a:ext uri="{FF2B5EF4-FFF2-40B4-BE49-F238E27FC236}">
                <a16:creationId xmlns:a16="http://schemas.microsoft.com/office/drawing/2014/main" id="{1DB97B1B-90EE-E30A-A297-D1BFE2623C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3" name="Redondear rectángulo de una esquina 9">
            <a:extLst>
              <a:ext uri="{FF2B5EF4-FFF2-40B4-BE49-F238E27FC236}">
                <a16:creationId xmlns:a16="http://schemas.microsoft.com/office/drawing/2014/main" id="{C5A36BD6-5D3C-3447-283E-EF64F9AEFE66}"/>
              </a:ext>
            </a:extLst>
          </p:cNvPr>
          <p:cNvSpPr/>
          <p:nvPr/>
        </p:nvSpPr>
        <p:spPr>
          <a:xfrm>
            <a:off x="0" y="0"/>
            <a:ext cx="264783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DECLARACIÓN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DE RENTA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5" name="Cruz 4">
            <a:extLst>
              <a:ext uri="{FF2B5EF4-FFF2-40B4-BE49-F238E27FC236}">
                <a16:creationId xmlns:a16="http://schemas.microsoft.com/office/drawing/2014/main" id="{79DB8DC0-5898-01D5-CF5C-3BF83486CF69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8BF2E842-F7C3-08A8-CB97-3074D5F8823A}"/>
              </a:ext>
            </a:extLst>
          </p:cNvPr>
          <p:cNvCxnSpPr>
            <a:cxnSpLocks/>
          </p:cNvCxnSpPr>
          <p:nvPr/>
        </p:nvCxnSpPr>
        <p:spPr>
          <a:xfrm>
            <a:off x="709129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ruz 6">
            <a:extLst>
              <a:ext uri="{FF2B5EF4-FFF2-40B4-BE49-F238E27FC236}">
                <a16:creationId xmlns:a16="http://schemas.microsoft.com/office/drawing/2014/main" id="{E6F8F18B-3A01-5725-0B87-525EEA64D4AD}"/>
              </a:ext>
            </a:extLst>
          </p:cNvPr>
          <p:cNvSpPr/>
          <p:nvPr/>
        </p:nvSpPr>
        <p:spPr>
          <a:xfrm rot="18900000">
            <a:off x="2320339" y="114388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59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97AC5"/>
            </a:gs>
            <a:gs pos="100000">
              <a:srgbClr val="0056A8"/>
            </a:gs>
          </a:gsLst>
          <a:lin ang="3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C25C2-DB3D-5EED-32DF-DADB28F5C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FB7B946C-8D74-24C7-A0CD-482941765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1388" y="2400767"/>
            <a:ext cx="3829050" cy="162877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F58D120-9F07-5DB5-2FBB-86E6A7AAB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6705" y="1638937"/>
            <a:ext cx="2311883" cy="319291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E4AF3F66-E3FA-27A9-364F-5F878FDD1198}"/>
                  </a:ext>
                </a:extLst>
              </p14:cNvPr>
              <p14:cNvContentPartPr/>
              <p14:nvPr/>
            </p14:nvContentPartPr>
            <p14:xfrm>
              <a:off x="3159221" y="2915722"/>
              <a:ext cx="36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E4AF3F66-E3FA-27A9-364F-5F878FDD119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53101" y="2909602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Gráfico 6">
            <a:extLst>
              <a:ext uri="{FF2B5EF4-FFF2-40B4-BE49-F238E27FC236}">
                <a16:creationId xmlns:a16="http://schemas.microsoft.com/office/drawing/2014/main" id="{F0416C52-3312-EC05-0AC3-F1ADE2364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19592" y="249869"/>
            <a:ext cx="790575" cy="28575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AA78348-4EA3-9BDA-3C5C-49BDD0312D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550" r="550"/>
          <a:stretch/>
        </p:blipFill>
        <p:spPr>
          <a:xfrm>
            <a:off x="0" y="6565222"/>
            <a:ext cx="9144000" cy="2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D4B7B0F9-EC4A-51E4-352F-1D5F35D1E5B4}"/>
              </a:ext>
            </a:extLst>
          </p:cNvPr>
          <p:cNvSpPr/>
          <p:nvPr/>
        </p:nvSpPr>
        <p:spPr>
          <a:xfrm>
            <a:off x="0" y="2038030"/>
            <a:ext cx="9144000" cy="2347993"/>
          </a:xfrm>
          <a:prstGeom prst="rect">
            <a:avLst/>
          </a:prstGeom>
          <a:solidFill>
            <a:srgbClr val="F2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B7EDFF6D-A82B-EEA6-619D-CD88645F53CC}"/>
              </a:ext>
            </a:extLst>
          </p:cNvPr>
          <p:cNvSpPr/>
          <p:nvPr/>
        </p:nvSpPr>
        <p:spPr>
          <a:xfrm>
            <a:off x="1046137" y="5048240"/>
            <a:ext cx="7051727" cy="1077209"/>
          </a:xfrm>
          <a:prstGeom prst="roundRect">
            <a:avLst>
              <a:gd name="adj" fmla="val 16394"/>
            </a:avLst>
          </a:prstGeom>
          <a:solidFill>
            <a:srgbClr val="00B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CL" sz="1500">
              <a:solidFill>
                <a:schemeClr val="bg1"/>
              </a:solidFill>
              <a:latin typeface="Aptos"/>
              <a:ea typeface="Calibri"/>
              <a:cs typeface="Times New Roman"/>
            </a:endParaRPr>
          </a:p>
        </p:txBody>
      </p:sp>
      <p:sp>
        <p:nvSpPr>
          <p:cNvPr id="2" name="Redondear rectángulo de una esquina 9">
            <a:extLst>
              <a:ext uri="{FF2B5EF4-FFF2-40B4-BE49-F238E27FC236}">
                <a16:creationId xmlns:a16="http://schemas.microsoft.com/office/drawing/2014/main" id="{FE6EAF7E-23ED-FD13-6285-2916307ED8DD}"/>
              </a:ext>
            </a:extLst>
          </p:cNvPr>
          <p:cNvSpPr/>
          <p:nvPr/>
        </p:nvSpPr>
        <p:spPr>
          <a:xfrm>
            <a:off x="0" y="0"/>
            <a:ext cx="2647837" cy="373417"/>
          </a:xfrm>
          <a:prstGeom prst="rect">
            <a:avLst/>
          </a:prstGeom>
          <a:gradFill>
            <a:gsLst>
              <a:gs pos="0">
                <a:srgbClr val="006DDA"/>
              </a:gs>
              <a:gs pos="100000">
                <a:srgbClr val="1979C5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1200" i="1">
                <a:latin typeface="Aptos Narrow" panose="020B0004020202020204" pitchFamily="34" charset="0"/>
                <a:cs typeface="Calibri"/>
              </a:rPr>
              <a:t>NOVEDADES</a:t>
            </a:r>
            <a:r>
              <a:rPr lang="es-CL" sz="1200" b="1" i="1">
                <a:latin typeface="Aptos Narrow" panose="020B0004020202020204" pitchFamily="34" charset="0"/>
                <a:cs typeface="Calibri"/>
              </a:rPr>
              <a:t> DE RENTA</a:t>
            </a:r>
            <a:endParaRPr lang="es-ES_tradnl" sz="1200" b="1" i="1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3" name="Cruz 2">
            <a:extLst>
              <a:ext uri="{FF2B5EF4-FFF2-40B4-BE49-F238E27FC236}">
                <a16:creationId xmlns:a16="http://schemas.microsoft.com/office/drawing/2014/main" id="{36BE6939-C6DB-EB0D-0D3D-EECB828CFFB5}"/>
              </a:ext>
            </a:extLst>
          </p:cNvPr>
          <p:cNvSpPr/>
          <p:nvPr/>
        </p:nvSpPr>
        <p:spPr>
          <a:xfrm rot="18900000">
            <a:off x="152280" y="103805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EEAFC67-8BBF-2079-0193-4FB17643564B}"/>
              </a:ext>
            </a:extLst>
          </p:cNvPr>
          <p:cNvCxnSpPr>
            <a:cxnSpLocks/>
          </p:cNvCxnSpPr>
          <p:nvPr/>
        </p:nvCxnSpPr>
        <p:spPr>
          <a:xfrm>
            <a:off x="744447" y="373417"/>
            <a:ext cx="2021330" cy="0"/>
          </a:xfrm>
          <a:prstGeom prst="line">
            <a:avLst/>
          </a:prstGeom>
          <a:ln w="57150">
            <a:solidFill>
              <a:srgbClr val="00B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ruz 4">
            <a:extLst>
              <a:ext uri="{FF2B5EF4-FFF2-40B4-BE49-F238E27FC236}">
                <a16:creationId xmlns:a16="http://schemas.microsoft.com/office/drawing/2014/main" id="{045FB952-3B42-3434-2836-CA08A896B8B3}"/>
              </a:ext>
            </a:extLst>
          </p:cNvPr>
          <p:cNvSpPr/>
          <p:nvPr/>
        </p:nvSpPr>
        <p:spPr>
          <a:xfrm rot="18900000">
            <a:off x="2320339" y="114388"/>
            <a:ext cx="165805" cy="165805"/>
          </a:xfrm>
          <a:prstGeom prst="plus">
            <a:avLst>
              <a:gd name="adj" fmla="val 40026"/>
            </a:avLst>
          </a:prstGeom>
          <a:solidFill>
            <a:srgbClr val="FFC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0FED2E2-DC70-BE49-4540-0E25741E9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0588" y="6490936"/>
            <a:ext cx="912369" cy="29597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A12FEFD-BD36-57B2-AF20-BCC6A7F7584C}"/>
              </a:ext>
            </a:extLst>
          </p:cNvPr>
          <p:cNvSpPr txBox="1"/>
          <p:nvPr/>
        </p:nvSpPr>
        <p:spPr>
          <a:xfrm>
            <a:off x="1385103" y="971560"/>
            <a:ext cx="63737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s-CL" sz="16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partir de los aprendizajes de 2025, el SII implementó medidas para facilitar el proceso de declaración para intermediarios y empresas:</a:t>
            </a:r>
            <a:endParaRPr lang="es-ES" sz="16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4C2ADDA6-7181-3A0A-717A-8C5039129CA9}"/>
              </a:ext>
            </a:extLst>
          </p:cNvPr>
          <p:cNvGrpSpPr/>
          <p:nvPr/>
        </p:nvGrpSpPr>
        <p:grpSpPr>
          <a:xfrm>
            <a:off x="1261777" y="1937504"/>
            <a:ext cx="6620446" cy="2554545"/>
            <a:chOff x="1182949" y="2084735"/>
            <a:chExt cx="6620446" cy="2554545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721DBAD-EAFD-FE1C-4B3E-677649B51DCF}"/>
                </a:ext>
              </a:extLst>
            </p:cNvPr>
            <p:cNvSpPr txBox="1"/>
            <p:nvPr/>
          </p:nvSpPr>
          <p:spPr>
            <a:xfrm>
              <a:off x="1433592" y="2293959"/>
              <a:ext cx="287893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s-ES" sz="1500" kern="10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Puso por primera vez a su disposición </a:t>
              </a:r>
              <a:r>
                <a:rPr lang="es-ES" sz="1500" b="1" kern="100">
                  <a:solidFill>
                    <a:srgbClr val="0070C0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toda la información sobre las validaciones o cruces informáticos que el SII realiza</a:t>
              </a:r>
              <a:r>
                <a:rPr lang="es-ES" sz="1500" kern="10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 respecto de las Declaraciones Juradas de Renta, así como de las propias Declaraciones de Renta</a:t>
              </a:r>
              <a:endParaRPr lang="es-CL" sz="1500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1FF96190-9990-FF82-0F76-AEC47177B137}"/>
                </a:ext>
              </a:extLst>
            </p:cNvPr>
            <p:cNvSpPr txBox="1"/>
            <p:nvPr/>
          </p:nvSpPr>
          <p:spPr>
            <a:xfrm>
              <a:off x="4998202" y="2293959"/>
              <a:ext cx="280519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500" kern="10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Los contribuyentes de Primera Categoría cuentan con un </a:t>
              </a:r>
              <a:r>
                <a:rPr lang="es-ES" sz="1500" b="1" kern="100">
                  <a:solidFill>
                    <a:srgbClr val="0070C0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nuevo esquema declarativo </a:t>
              </a:r>
              <a:r>
                <a:rPr lang="es-ES" sz="1500" kern="10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basado en información tributaria efectiva que el Servicio ya posee, consistente en la </a:t>
              </a:r>
              <a:r>
                <a:rPr lang="es-ES" sz="1500" b="1" kern="10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propuesta de algunos códigos del Formulario 22.</a:t>
              </a:r>
            </a:p>
          </p:txBody>
        </p:sp>
        <p:pic>
          <p:nvPicPr>
            <p:cNvPr id="13" name="Gráfico 12" descr="Círculo con flecha a la izquierda con relleno sólido">
              <a:extLst>
                <a:ext uri="{FF2B5EF4-FFF2-40B4-BE49-F238E27FC236}">
                  <a16:creationId xmlns:a16="http://schemas.microsoft.com/office/drawing/2014/main" id="{0D33B6BA-4D5A-AFDF-C22D-FB3D2124F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1182949" y="2318479"/>
              <a:ext cx="281938" cy="281938"/>
            </a:xfrm>
            <a:prstGeom prst="rect">
              <a:avLst/>
            </a:prstGeom>
          </p:spPr>
        </p:pic>
        <p:pic>
          <p:nvPicPr>
            <p:cNvPr id="14" name="Gráfico 13" descr="Círculo con flecha a la izquierda con relleno sólido">
              <a:extLst>
                <a:ext uri="{FF2B5EF4-FFF2-40B4-BE49-F238E27FC236}">
                  <a16:creationId xmlns:a16="http://schemas.microsoft.com/office/drawing/2014/main" id="{24CB7A38-5532-7E17-3689-8CB92C38F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4764248" y="2318479"/>
              <a:ext cx="281938" cy="281938"/>
            </a:xfrm>
            <a:prstGeom prst="rect">
              <a:avLst/>
            </a:prstGeom>
          </p:spPr>
        </p:pic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3F534E8A-E968-79DA-072F-B96E283151C5}"/>
                </a:ext>
              </a:extLst>
            </p:cNvPr>
            <p:cNvCxnSpPr>
              <a:cxnSpLocks/>
            </p:cNvCxnSpPr>
            <p:nvPr/>
          </p:nvCxnSpPr>
          <p:spPr>
            <a:xfrm>
              <a:off x="4432515" y="2084735"/>
              <a:ext cx="0" cy="2554545"/>
            </a:xfrm>
            <a:prstGeom prst="line">
              <a:avLst/>
            </a:prstGeom>
            <a:ln w="12700">
              <a:solidFill>
                <a:srgbClr val="B6C7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2FAEE994-69BA-9533-9A12-51B8EE7359F8}"/>
              </a:ext>
            </a:extLst>
          </p:cNvPr>
          <p:cNvSpPr txBox="1"/>
          <p:nvPr/>
        </p:nvSpPr>
        <p:spPr>
          <a:xfrm>
            <a:off x="1356688" y="5212080"/>
            <a:ext cx="64306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dirty="0">
                <a:solidFill>
                  <a:srgbClr val="011C72"/>
                </a:solidFill>
                <a:latin typeface="Aptos"/>
                <a:ea typeface="Aptos" panose="020B0004020202020204" pitchFamily="34" charset="0"/>
                <a:cs typeface="Times New Roman"/>
              </a:rPr>
              <a:t>Lo que se busca es </a:t>
            </a:r>
            <a:r>
              <a:rPr lang="es-CL" sz="1400" b="1" dirty="0">
                <a:solidFill>
                  <a:srgbClr val="011C72"/>
                </a:solidFill>
                <a:latin typeface="Aptos"/>
                <a:ea typeface="Aptos" panose="020B0004020202020204" pitchFamily="34" charset="0"/>
                <a:cs typeface="Times New Roman"/>
              </a:rPr>
              <a:t>resolver con tiempo</a:t>
            </a:r>
            <a:r>
              <a:rPr lang="es-CL" sz="1400" dirty="0">
                <a:solidFill>
                  <a:srgbClr val="011C72"/>
                </a:solidFill>
                <a:latin typeface="Aptos"/>
                <a:ea typeface="Aptos" panose="020B0004020202020204" pitchFamily="34" charset="0"/>
                <a:cs typeface="Times New Roman"/>
              </a:rPr>
              <a:t> las diferentes dudas que puedan tener los profesionales tributarios, para disminuir al máximo posible las observaciones en las declaraciones que el SII reciba en este proceso de Renta 2026.</a:t>
            </a:r>
            <a:endParaRPr lang="es-CL" sz="1400" dirty="0">
              <a:solidFill>
                <a:srgbClr val="011C72"/>
              </a:solidFill>
              <a:latin typeface="Aptos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750478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5b40bb-5f64-4170-a5f3-2a5d781b5449">
      <Terms xmlns="http://schemas.microsoft.com/office/infopath/2007/PartnerControls"/>
    </lcf76f155ced4ddcb4097134ff3c332f>
    <TaxCatchAll xmlns="a048a971-b628-4942-8ba7-7d2281b976e3" xsi:nil="true"/>
    <MediaLengthInSeconds xmlns="3d5b40bb-5f64-4170-a5f3-2a5d781b544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8DDE6B6A47FD49B3D061F4FC5B52BD" ma:contentTypeVersion="12" ma:contentTypeDescription="Crear nuevo documento." ma:contentTypeScope="" ma:versionID="ed9ea4a06e756c5aae37176067d3ec22">
  <xsd:schema xmlns:xsd="http://www.w3.org/2001/XMLSchema" xmlns:xs="http://www.w3.org/2001/XMLSchema" xmlns:p="http://schemas.microsoft.com/office/2006/metadata/properties" xmlns:ns2="3d5b40bb-5f64-4170-a5f3-2a5d781b5449" xmlns:ns3="a048a971-b628-4942-8ba7-7d2281b976e3" targetNamespace="http://schemas.microsoft.com/office/2006/metadata/properties" ma:root="true" ma:fieldsID="9a66924e17b41539a1fc34577d60a687" ns2:_="" ns3:_="">
    <xsd:import namespace="3d5b40bb-5f64-4170-a5f3-2a5d781b5449"/>
    <xsd:import namespace="a048a971-b628-4942-8ba7-7d2281b976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5b40bb-5f64-4170-a5f3-2a5d781b54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Etiquetas de imagen" ma:readOnly="false" ma:fieldId="{5cf76f15-5ced-4ddc-b409-7134ff3c332f}" ma:taxonomyMulti="true" ma:sspId="497505b9-7ca2-4586-86fc-98a76c2d26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48a971-b628-4942-8ba7-7d2281b976e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f074b5ff-7b68-4d23-8842-312ad2edd3a9}" ma:internalName="TaxCatchAll" ma:showField="CatchAllData" ma:web="a048a971-b628-4942-8ba7-7d2281b976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C0EA6F-1241-4268-BB25-AB3E727E8686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a048a971-b628-4942-8ba7-7d2281b976e3"/>
    <ds:schemaRef ds:uri="3d5b40bb-5f64-4170-a5f3-2a5d781b5449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DECA418-FB84-47A3-8BBE-B5F6BDEF4C52}">
  <ds:schemaRefs>
    <ds:schemaRef ds:uri="3d5b40bb-5f64-4170-a5f3-2a5d781b5449"/>
    <ds:schemaRef ds:uri="a048a971-b628-4942-8ba7-7d2281b976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1CE0EB3-1725-4C51-A34E-3573E3EF2C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1438</Words>
  <Application>Microsoft Office PowerPoint</Application>
  <PresentationFormat>Presentación en pantalla (4:3)</PresentationFormat>
  <Paragraphs>338</Paragraphs>
  <Slides>28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Aptos</vt:lpstr>
      <vt:lpstr>Aptos Narrow</vt:lpstr>
      <vt:lpstr>Arial</vt:lpstr>
      <vt:lpstr>Calibri</vt:lpstr>
      <vt:lpstr>Calibri Light</vt:lpstr>
      <vt:lpstr>Montserrat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Felipe Castro</dc:creator>
  <cp:lastModifiedBy>Calcagno Guerra, Kareen Emilia</cp:lastModifiedBy>
  <cp:revision>13</cp:revision>
  <dcterms:created xsi:type="dcterms:W3CDTF">2020-11-30T17:47:47Z</dcterms:created>
  <dcterms:modified xsi:type="dcterms:W3CDTF">2026-04-01T12:08:55Z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0x010100DC8DDE6B6A47FD49B3D061F4FC5B52BD</vt:lpwstr>
  </property>
  <property fmtid="{D5CDD505-2E9C-101B-9397-08002B2CF9AE}" pid="3" name="Order">
    <vt:r8>1074300</vt:r8>
  </property>
  <property fmtid="{D5CDD505-2E9C-101B-9397-08002B2CF9AE}" pid="4" name="_ColorHex">
    <vt:lpwstr/>
  </property>
  <property fmtid="{D5CDD505-2E9C-101B-9397-08002B2CF9AE}" pid="5" name="_Emoji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ColorTag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